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2"/>
  </p:notesMasterIdLst>
  <p:sldIdLst>
    <p:sldId id="256" r:id="rId2"/>
    <p:sldId id="257" r:id="rId3"/>
    <p:sldId id="258" r:id="rId4"/>
    <p:sldId id="259" r:id="rId5"/>
    <p:sldId id="261" r:id="rId6"/>
    <p:sldId id="260" r:id="rId7"/>
    <p:sldId id="277" r:id="rId8"/>
    <p:sldId id="263" r:id="rId9"/>
    <p:sldId id="264" r:id="rId10"/>
    <p:sldId id="265" r:id="rId11"/>
    <p:sldId id="266" r:id="rId12"/>
    <p:sldId id="267" r:id="rId13"/>
    <p:sldId id="268" r:id="rId14"/>
    <p:sldId id="269" r:id="rId15"/>
    <p:sldId id="270" r:id="rId16"/>
    <p:sldId id="272" r:id="rId17"/>
    <p:sldId id="273" r:id="rId18"/>
    <p:sldId id="274" r:id="rId19"/>
    <p:sldId id="275" r:id="rId20"/>
    <p:sldId id="276" r:id="rId21"/>
  </p:sldIdLst>
  <p:sldSz cx="18288000" cy="10287000"/>
  <p:notesSz cx="6858000" cy="9144000"/>
  <p:embeddedFontLst>
    <p:embeddedFont>
      <p:font typeface="Calibri" panose="020F0502020204030204" pitchFamily="34" charset="0"/>
      <p:regular r:id="rId23"/>
      <p:bold r:id="rId24"/>
      <p:italic r:id="rId25"/>
      <p:boldItalic r:id="rId26"/>
    </p:embeddedFont>
    <p:embeddedFont>
      <p:font typeface="Canva Sans" panose="020B0503030501040103" pitchFamily="34" charset="0"/>
      <p:regular r:id="rId27"/>
    </p:embeddedFont>
    <p:embeddedFont>
      <p:font typeface="Lato" panose="020F0502020204030203" pitchFamily="34" charset="0"/>
      <p:regular r:id="rId28"/>
      <p:bold r:id="rId29"/>
      <p:italic r:id="rId30"/>
      <p:boldItalic r:id="rId31"/>
    </p:embeddedFont>
    <p:embeddedFont>
      <p:font typeface="Lato Bold" panose="020F0502020204030203" pitchFamily="34" charset="0"/>
      <p:regular r:id="rId32"/>
      <p:bold r:id="rId33"/>
    </p:embeddedFont>
    <p:embeddedFont>
      <p:font typeface="Lato Bold Italics" panose="020F0502020204030203" pitchFamily="34" charset="0"/>
      <p:regular r:id="rId34"/>
      <p:bold r:id="rId35"/>
      <p:italic r:id="rId36"/>
      <p:boldItalic r:id="rId37"/>
    </p:embeddedFont>
    <p:embeddedFont>
      <p:font typeface="Lato Italics" panose="020F0502020204030203" pitchFamily="34" charset="0"/>
      <p:regular r:id="rId38"/>
      <p:italic r:id="rId39"/>
    </p:embeddedFont>
    <p:embeddedFont>
      <p:font typeface="Montserrat Light" panose="020F0302020204030204" pitchFamily="34" charset="0"/>
      <p:regular r:id="rId40"/>
      <p:italic r:id="rId41"/>
    </p:embeddedFont>
    <p:embeddedFont>
      <p:font typeface="Montserrat Light Bold" pitchFamily="2" charset="77"/>
      <p:regular r:id="rId42"/>
      <p:bold r:id="rId4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5000" autoAdjust="0"/>
    <p:restoredTop sz="74521" autoAdjust="0"/>
  </p:normalViewPr>
  <p:slideViewPr>
    <p:cSldViewPr>
      <p:cViewPr>
        <p:scale>
          <a:sx n="50" d="100"/>
          <a:sy n="50" d="100"/>
        </p:scale>
        <p:origin x="520" y="25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9" Type="http://schemas.openxmlformats.org/officeDocument/2006/relationships/font" Target="fonts/font17.fntdata"/><Relationship Id="rId21" Type="http://schemas.openxmlformats.org/officeDocument/2006/relationships/slide" Target="slides/slide20.xml"/><Relationship Id="rId34" Type="http://schemas.openxmlformats.org/officeDocument/2006/relationships/font" Target="fonts/font12.fntdata"/><Relationship Id="rId42" Type="http://schemas.openxmlformats.org/officeDocument/2006/relationships/font" Target="fonts/font20.fntdata"/><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font" Target="fonts/font15.fntdata"/><Relationship Id="rId40" Type="http://schemas.openxmlformats.org/officeDocument/2006/relationships/font" Target="fonts/font18.fntdata"/><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font" Target="fonts/font1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font" Target="fonts/font13.fntdata"/><Relationship Id="rId43" Type="http://schemas.openxmlformats.org/officeDocument/2006/relationships/font" Target="fonts/font21.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font" Target="fonts/font11.fntdata"/><Relationship Id="rId38" Type="http://schemas.openxmlformats.org/officeDocument/2006/relationships/font" Target="fonts/font16.fntdata"/><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font" Target="fonts/font1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14.08.2023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Around the globe, individuals listen to a TON of music. A recent report has revealed that global music consumption increased by 9% from 2021 to 2022, with average hours of music consumed increasing from 18 to over 20 hours per week. One highly cited reason why individuals listen to music is for mood regulation: this is especially apparent in the wake of the COVID19-pandemic, which confirmed music’s ability to down regulate negative emotions in stressful contexts.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While these studies examine how music usage effectively regulate negative emotions in response to a global stressful event, another way we can measure the presence of stress in individuals’ lives is through measuring exposure to early life adversity, which has a rich history of cross-species work. In this context, early life adversity refers to a broad set of negative experiences in early life, such as physical abuse or parental separation.  Historically, one popular approaches to study the effects of such experiences in development on adult behavior is the “cumulative risk” model, which essentially treats each experience as a binary (present or absent), and is a count-based measure of how much adversity and individual has experienced. Now while this may seem like a rather broad-strokes measure, this approach has shown us that exposure to adverse experiences does put individuals at greater risks for mental illnesses and lower resilience as adults. However, this model does not offer much insight into how these experiences translate into these downstream effects because of its two key assumptions …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Recently, however, evidence has suggested that there are core dimensions that are shared across multiple types of adversity.  As a result, the dimensional model of ELA aims to measures potential shared mechanisms across separate experiences of adversity. Current research suggests there are three such dimensions of adverse experiences: deprivation, threat, and unpredictability. Not only does this approach give a bit more mechanistic clarity than the cumulative risk model, but it also extends the binary of present/absent to measure the experiences of adversity as continuous measures as a function of both severity and chronicity of these experiences. This is the approach we will be using in the current study.</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So how might these experiences relate to music usage? Well, in the same way in which COVID19 was a stressful context in which individuals turned to music, we believe that individuals who experience adverse home environments—across all dimensions—might …. </a:t>
            </a:r>
          </a:p>
          <a:p>
            <a:endParaRPr lang="en-US" dirty="0"/>
          </a:p>
          <a:p>
            <a:r>
              <a:rPr lang="en-US" dirty="0"/>
              <a:t>And, as mentioned previously, as ELA is an antecedent of mental illness, if individuals who are exposed to ELA turn to music as a way to regulate, then it might also be the case that such behaviors might be related to improved adult mental health.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However, this picture might not be as clear cut as I’ve made it out to be. A considerable degree of the positive emotions music evokes is due to its ability to engage the brain’s reward system, which relies heavily on learned reward predictions, as outlined in the neuroanatomical model I’ve included on my slide. Interestingly, one important neural </a:t>
            </a:r>
            <a:r>
              <a:rPr lang="en-US"/>
              <a:t>connection between </a:t>
            </a:r>
            <a:endParaRPr lang="en-US" dirty="0"/>
          </a:p>
          <a:p>
            <a:endParaRPr lang="en-US" dirty="0"/>
          </a:p>
          <a:p>
            <a:pPr marL="756452" lvl="1" indent="-378226">
              <a:lnSpc>
                <a:spcPts val="4905"/>
              </a:lnSpc>
              <a:buFont typeface="Arial"/>
              <a:buChar char="•"/>
            </a:pPr>
            <a:r>
              <a:rPr lang="en-US" sz="1200" dirty="0">
                <a:solidFill>
                  <a:srgbClr val="000000"/>
                </a:solidFill>
                <a:latin typeface="Canva Sans"/>
              </a:rPr>
              <a:t>Altered reward-learning</a:t>
            </a:r>
          </a:p>
          <a:p>
            <a:pPr marL="756452" lvl="1" indent="-378226">
              <a:lnSpc>
                <a:spcPts val="4905"/>
              </a:lnSpc>
              <a:buFont typeface="Arial"/>
              <a:buChar char="•"/>
            </a:pPr>
            <a:r>
              <a:rPr lang="en-US" sz="1200" dirty="0">
                <a:solidFill>
                  <a:srgbClr val="000000"/>
                </a:solidFill>
                <a:latin typeface="Canva Sans"/>
              </a:rPr>
              <a:t>Higher risk of general anhedonia (esp. unpredictability)</a:t>
            </a:r>
          </a:p>
          <a:p>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8677382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dirty="0"/>
              <a:t>add p-value stuff</a:t>
            </a:r>
          </a:p>
        </p:txBody>
      </p:sp>
      <p:sp>
        <p:nvSpPr>
          <p:cNvPr id="4" name="Slide Number Placeholder 3"/>
          <p:cNvSpPr>
            <a:spLocks noGrp="1"/>
          </p:cNvSpPr>
          <p:nvPr>
            <p:ph type="sldNum" sz="quarter" idx="5"/>
          </p:nvPr>
        </p:nvSpPr>
        <p:spPr/>
        <p:txBody>
          <a:bodyPr/>
          <a:lstStyle/>
          <a:p>
            <a:fld id="{871B2431-D351-4C6E-A3CF-9DFAC0E3E050}" type="slidenum">
              <a:rPr lang="cs-CZ" smtClean="0"/>
              <a:t>10</a:t>
            </a:fld>
            <a:endParaRPr lang="cs-CZ"/>
          </a:p>
        </p:txBody>
      </p:sp>
    </p:spTree>
    <p:extLst>
      <p:ext uri="{BB962C8B-B14F-4D97-AF65-F5344CB8AC3E}">
        <p14:creationId xmlns:p14="http://schemas.microsoft.com/office/powerpoint/2010/main" val="35020888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8/14/23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8/14/23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8/14/23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8/14/23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8/14/23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8/14/23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8/14/23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8/14/23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8/14/23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8/14/23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8/14/23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8/14/23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31.png"/><Relationship Id="rId4" Type="http://schemas.openxmlformats.org/officeDocument/2006/relationships/image" Target="../media/image7.svg"/></Relationships>
</file>

<file path=ppt/slides/_rels/slide1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13.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18.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19.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2.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image" Target="../media/image7.svg"/><Relationship Id="rId9" Type="http://schemas.openxmlformats.org/officeDocument/2006/relationships/image" Target="../media/image12.png"/></Relationships>
</file>

<file path=ppt/slides/_rels/slide20.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jpeg"/><Relationship Id="rId4" Type="http://schemas.openxmlformats.org/officeDocument/2006/relationships/image" Target="../media/image7.sv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15.jpeg"/><Relationship Id="rId4" Type="http://schemas.openxmlformats.org/officeDocument/2006/relationships/image" Target="../media/image7.svg"/></Relationships>
</file>

<file path=ppt/slides/_rels/slide5.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6.png"/><Relationship Id="rId7"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17.png"/><Relationship Id="rId10" Type="http://schemas.openxmlformats.org/officeDocument/2006/relationships/image" Target="../media/image20.jpeg"/><Relationship Id="rId4" Type="http://schemas.openxmlformats.org/officeDocument/2006/relationships/image" Target="../media/image7.svg"/><Relationship Id="rId9" Type="http://schemas.openxmlformats.org/officeDocument/2006/relationships/image" Target="../media/image19.svg"/></Relationships>
</file>

<file path=ppt/slides/_rels/slide6.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6.png"/><Relationship Id="rId7"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7.svg"/></Relationships>
</file>

<file path=ppt/slides/_rels/slide7.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7.png"/><Relationship Id="rId7" Type="http://schemas.openxmlformats.org/officeDocument/2006/relationships/image" Target="../media/image26.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19.svg"/><Relationship Id="rId4" Type="http://schemas.openxmlformats.org/officeDocument/2006/relationships/image" Target="../media/image18.png"/><Relationship Id="rId9" Type="http://schemas.openxmlformats.org/officeDocument/2006/relationships/image" Target="../media/image7.svg"/></Relationships>
</file>

<file path=ppt/slides/_rels/slide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 Id="rId4" Type="http://schemas.openxmlformats.org/officeDocument/2006/relationships/image" Target="../media/image30.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047131" y="507055"/>
            <a:ext cx="14193737" cy="8645276"/>
          </a:xfrm>
          <a:custGeom>
            <a:avLst/>
            <a:gdLst/>
            <a:ahLst/>
            <a:cxnLst/>
            <a:rect l="l" t="t" r="r" b="b"/>
            <a:pathLst>
              <a:path w="14193737" h="8645276">
                <a:moveTo>
                  <a:pt x="0" y="0"/>
                </a:moveTo>
                <a:lnTo>
                  <a:pt x="14193738" y="0"/>
                </a:lnTo>
                <a:lnTo>
                  <a:pt x="14193738" y="8645277"/>
                </a:lnTo>
                <a:lnTo>
                  <a:pt x="0" y="864527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1196923" y="6701623"/>
            <a:ext cx="1700417" cy="422275"/>
          </a:xfrm>
          <a:prstGeom prst="rect">
            <a:avLst/>
          </a:prstGeom>
        </p:spPr>
        <p:txBody>
          <a:bodyPr lIns="0" tIns="0" rIns="0" bIns="0" rtlCol="0" anchor="t">
            <a:spAutoFit/>
          </a:bodyPr>
          <a:lstStyle/>
          <a:p>
            <a:pPr algn="ctr">
              <a:lnSpc>
                <a:spcPts val="3499"/>
              </a:lnSpc>
              <a:spcBef>
                <a:spcPct val="0"/>
              </a:spcBef>
            </a:pPr>
            <a:r>
              <a:rPr lang="en-US" sz="2499">
                <a:solidFill>
                  <a:srgbClr val="FFFFFF"/>
                </a:solidFill>
                <a:latin typeface="Lato Bold"/>
              </a:rPr>
              <a:t>Ads</a:t>
            </a:r>
          </a:p>
        </p:txBody>
      </p:sp>
      <p:sp>
        <p:nvSpPr>
          <p:cNvPr id="4" name="TextBox 4"/>
          <p:cNvSpPr txBox="1"/>
          <p:nvPr/>
        </p:nvSpPr>
        <p:spPr>
          <a:xfrm>
            <a:off x="4960616" y="5640464"/>
            <a:ext cx="8103284" cy="857442"/>
          </a:xfrm>
          <a:prstGeom prst="rect">
            <a:avLst/>
          </a:prstGeom>
        </p:spPr>
        <p:txBody>
          <a:bodyPr lIns="0" tIns="0" rIns="0" bIns="0" rtlCol="0" anchor="t">
            <a:spAutoFit/>
          </a:bodyPr>
          <a:lstStyle/>
          <a:p>
            <a:pPr algn="ctr">
              <a:lnSpc>
                <a:spcPts val="3316"/>
              </a:lnSpc>
            </a:pPr>
            <a:r>
              <a:rPr lang="en-US" sz="3015">
                <a:solidFill>
                  <a:srgbClr val="000000"/>
                </a:solidFill>
                <a:latin typeface="Lato"/>
              </a:rPr>
              <a:t>Nicholas Kathios*, Kelsie Lopez*, Laurel Gabard-Durnam, Psyche Loui</a:t>
            </a:r>
          </a:p>
        </p:txBody>
      </p:sp>
      <p:sp>
        <p:nvSpPr>
          <p:cNvPr id="5" name="Freeform 5"/>
          <p:cNvSpPr/>
          <p:nvPr/>
        </p:nvSpPr>
        <p:spPr>
          <a:xfrm>
            <a:off x="2430594" y="6059660"/>
            <a:ext cx="2682902" cy="2128478"/>
          </a:xfrm>
          <a:custGeom>
            <a:avLst/>
            <a:gdLst/>
            <a:ahLst/>
            <a:cxnLst/>
            <a:rect l="l" t="t" r="r" b="b"/>
            <a:pathLst>
              <a:path w="2682902" h="2128478">
                <a:moveTo>
                  <a:pt x="0" y="0"/>
                </a:moveTo>
                <a:lnTo>
                  <a:pt x="2682902" y="0"/>
                </a:lnTo>
                <a:lnTo>
                  <a:pt x="2682902" y="2128478"/>
                </a:lnTo>
                <a:lnTo>
                  <a:pt x="0" y="2128478"/>
                </a:lnTo>
                <a:lnTo>
                  <a:pt x="0" y="0"/>
                </a:lnTo>
                <a:close/>
              </a:path>
            </a:pathLst>
          </a:custGeom>
          <a:blipFill>
            <a:blip r:embed="rId4"/>
            <a:stretch>
              <a:fillRect/>
            </a:stretch>
          </a:blipFill>
        </p:spPr>
      </p:sp>
      <p:sp>
        <p:nvSpPr>
          <p:cNvPr id="6" name="Freeform 6"/>
          <p:cNvSpPr/>
          <p:nvPr/>
        </p:nvSpPr>
        <p:spPr>
          <a:xfrm>
            <a:off x="7874177" y="6860718"/>
            <a:ext cx="2276162" cy="2102409"/>
          </a:xfrm>
          <a:custGeom>
            <a:avLst/>
            <a:gdLst/>
            <a:ahLst/>
            <a:cxnLst/>
            <a:rect l="l" t="t" r="r" b="b"/>
            <a:pathLst>
              <a:path w="2276162" h="2102409">
                <a:moveTo>
                  <a:pt x="0" y="0"/>
                </a:moveTo>
                <a:lnTo>
                  <a:pt x="2276162" y="0"/>
                </a:lnTo>
                <a:lnTo>
                  <a:pt x="2276162" y="2102410"/>
                </a:lnTo>
                <a:lnTo>
                  <a:pt x="0" y="2102410"/>
                </a:lnTo>
                <a:lnTo>
                  <a:pt x="0" y="0"/>
                </a:lnTo>
                <a:close/>
              </a:path>
            </a:pathLst>
          </a:custGeom>
          <a:blipFill>
            <a:blip r:embed="rId5"/>
            <a:stretch>
              <a:fillRect/>
            </a:stretch>
          </a:blipFill>
        </p:spPr>
      </p:sp>
      <p:sp>
        <p:nvSpPr>
          <p:cNvPr id="7" name="Freeform 7"/>
          <p:cNvSpPr/>
          <p:nvPr/>
        </p:nvSpPr>
        <p:spPr>
          <a:xfrm>
            <a:off x="12956331" y="6015997"/>
            <a:ext cx="2172140" cy="2172140"/>
          </a:xfrm>
          <a:custGeom>
            <a:avLst/>
            <a:gdLst/>
            <a:ahLst/>
            <a:cxnLst/>
            <a:rect l="l" t="t" r="r" b="b"/>
            <a:pathLst>
              <a:path w="2172140" h="2172140">
                <a:moveTo>
                  <a:pt x="0" y="0"/>
                </a:moveTo>
                <a:lnTo>
                  <a:pt x="2172140" y="0"/>
                </a:lnTo>
                <a:lnTo>
                  <a:pt x="2172140" y="2172141"/>
                </a:lnTo>
                <a:lnTo>
                  <a:pt x="0" y="2172141"/>
                </a:lnTo>
                <a:lnTo>
                  <a:pt x="0" y="0"/>
                </a:lnTo>
                <a:close/>
              </a:path>
            </a:pathLst>
          </a:custGeom>
          <a:blipFill>
            <a:blip r:embed="rId6"/>
            <a:stretch>
              <a:fillRect/>
            </a:stretch>
          </a:blipFill>
        </p:spPr>
      </p:sp>
      <p:sp>
        <p:nvSpPr>
          <p:cNvPr id="8" name="TextBox 8"/>
          <p:cNvSpPr txBox="1"/>
          <p:nvPr/>
        </p:nvSpPr>
        <p:spPr>
          <a:xfrm>
            <a:off x="5113496" y="2712577"/>
            <a:ext cx="8103284" cy="1935036"/>
          </a:xfrm>
          <a:prstGeom prst="rect">
            <a:avLst/>
          </a:prstGeom>
        </p:spPr>
        <p:txBody>
          <a:bodyPr lIns="0" tIns="0" rIns="0" bIns="0" rtlCol="0" anchor="t">
            <a:spAutoFit/>
          </a:bodyPr>
          <a:lstStyle/>
          <a:p>
            <a:pPr algn="ctr">
              <a:lnSpc>
                <a:spcPts val="5076"/>
              </a:lnSpc>
            </a:pPr>
            <a:r>
              <a:rPr lang="en-US" sz="4615">
                <a:solidFill>
                  <a:srgbClr val="000000"/>
                </a:solidFill>
                <a:latin typeface="Lato Bold"/>
              </a:rPr>
              <a:t>EARLY LIFE ADVERSITY REVEALS ADAPTIVE USE OF ABSORPTION INTO MUSIC</a:t>
            </a:r>
          </a:p>
        </p:txBody>
      </p:sp>
      <p:sp>
        <p:nvSpPr>
          <p:cNvPr id="9" name="TextBox 9"/>
          <p:cNvSpPr txBox="1"/>
          <p:nvPr/>
        </p:nvSpPr>
        <p:spPr>
          <a:xfrm>
            <a:off x="15390660" y="3238770"/>
            <a:ext cx="1700417" cy="422275"/>
          </a:xfrm>
          <a:prstGeom prst="rect">
            <a:avLst/>
          </a:prstGeom>
        </p:spPr>
        <p:txBody>
          <a:bodyPr lIns="0" tIns="0" rIns="0" bIns="0" rtlCol="0" anchor="t">
            <a:spAutoFit/>
          </a:bodyPr>
          <a:lstStyle/>
          <a:p>
            <a:pPr algn="ctr">
              <a:lnSpc>
                <a:spcPts val="3499"/>
              </a:lnSpc>
              <a:spcBef>
                <a:spcPct val="0"/>
              </a:spcBef>
            </a:pPr>
            <a:r>
              <a:rPr lang="en-US" sz="2499">
                <a:solidFill>
                  <a:srgbClr val="FFFFFF"/>
                </a:solidFill>
                <a:latin typeface="Lato Bold"/>
              </a:rPr>
              <a:t>Trends</a:t>
            </a:r>
          </a:p>
        </p:txBody>
      </p:sp>
      <p:sp>
        <p:nvSpPr>
          <p:cNvPr id="10" name="TextBox 10"/>
          <p:cNvSpPr txBox="1"/>
          <p:nvPr/>
        </p:nvSpPr>
        <p:spPr>
          <a:xfrm>
            <a:off x="322770" y="9361156"/>
            <a:ext cx="18377039" cy="464819"/>
          </a:xfrm>
          <a:prstGeom prst="rect">
            <a:avLst/>
          </a:prstGeom>
        </p:spPr>
        <p:txBody>
          <a:bodyPr lIns="0" tIns="0" rIns="0" bIns="0" rtlCol="0" anchor="t">
            <a:spAutoFit/>
          </a:bodyPr>
          <a:lstStyle/>
          <a:p>
            <a:pPr>
              <a:lnSpc>
                <a:spcPts val="3780"/>
              </a:lnSpc>
              <a:spcBef>
                <a:spcPct val="0"/>
              </a:spcBef>
            </a:pPr>
            <a:r>
              <a:rPr lang="en-US" sz="2700">
                <a:solidFill>
                  <a:srgbClr val="000000"/>
                </a:solidFill>
                <a:latin typeface="Lato"/>
              </a:rPr>
              <a:t>24 August 2023                                            Presented by Nicholas Kathios                                                   ICMPC 2023</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929227">
            <a:off x="-3962406" y="6794334"/>
            <a:ext cx="6870257" cy="9127153"/>
          </a:xfrm>
          <a:custGeom>
            <a:avLst/>
            <a:gdLst/>
            <a:ahLst/>
            <a:cxnLst/>
            <a:rect l="l" t="t" r="r" b="b"/>
            <a:pathLst>
              <a:path w="6870257" h="9127153">
                <a:moveTo>
                  <a:pt x="0" y="0"/>
                </a:moveTo>
                <a:lnTo>
                  <a:pt x="6870258" y="0"/>
                </a:lnTo>
                <a:lnTo>
                  <a:pt x="6870258" y="9127153"/>
                </a:lnTo>
                <a:lnTo>
                  <a:pt x="0" y="91271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 name="Freeform 3"/>
          <p:cNvSpPr/>
          <p:nvPr/>
        </p:nvSpPr>
        <p:spPr>
          <a:xfrm rot="-731204" flipH="1" flipV="1">
            <a:off x="13738310" y="-4910154"/>
            <a:ext cx="6870257" cy="9127153"/>
          </a:xfrm>
          <a:custGeom>
            <a:avLst/>
            <a:gdLst/>
            <a:ahLst/>
            <a:cxnLst/>
            <a:rect l="l" t="t" r="r" b="b"/>
            <a:pathLst>
              <a:path w="6870257" h="9127153">
                <a:moveTo>
                  <a:pt x="6870257" y="9127153"/>
                </a:moveTo>
                <a:lnTo>
                  <a:pt x="0" y="9127153"/>
                </a:lnTo>
                <a:lnTo>
                  <a:pt x="0" y="0"/>
                </a:lnTo>
                <a:lnTo>
                  <a:pt x="6870257" y="0"/>
                </a:lnTo>
                <a:lnTo>
                  <a:pt x="6870257" y="9127153"/>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13" name="Group 13"/>
          <p:cNvGrpSpPr/>
          <p:nvPr/>
        </p:nvGrpSpPr>
        <p:grpSpPr>
          <a:xfrm>
            <a:off x="1436269" y="1199146"/>
            <a:ext cx="344283" cy="344283"/>
            <a:chOff x="0" y="0"/>
            <a:chExt cx="812800" cy="812800"/>
          </a:xfrm>
        </p:grpSpPr>
        <p:sp>
          <p:nvSpPr>
            <p:cNvPr id="14" name="Freeform 14"/>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FFFFFF"/>
            </a:solidFill>
          </p:spPr>
        </p:sp>
        <p:sp>
          <p:nvSpPr>
            <p:cNvPr id="15" name="TextBox 15"/>
            <p:cNvSpPr txBox="1"/>
            <p:nvPr/>
          </p:nvSpPr>
          <p:spPr>
            <a:xfrm>
              <a:off x="0" y="-47625"/>
              <a:ext cx="812800" cy="860425"/>
            </a:xfrm>
            <a:prstGeom prst="rect">
              <a:avLst/>
            </a:prstGeom>
          </p:spPr>
          <p:txBody>
            <a:bodyPr lIns="50800" tIns="50800" rIns="50800" bIns="50800" rtlCol="0" anchor="ctr"/>
            <a:lstStyle/>
            <a:p>
              <a:pPr algn="ctr">
                <a:lnSpc>
                  <a:spcPts val="3499"/>
                </a:lnSpc>
              </a:pPr>
              <a:endParaRPr/>
            </a:p>
          </p:txBody>
        </p:sp>
      </p:grpSp>
      <p:grpSp>
        <p:nvGrpSpPr>
          <p:cNvPr id="16" name="Group 16"/>
          <p:cNvGrpSpPr/>
          <p:nvPr/>
        </p:nvGrpSpPr>
        <p:grpSpPr>
          <a:xfrm>
            <a:off x="2061353" y="1212210"/>
            <a:ext cx="318154" cy="318154"/>
            <a:chOff x="0" y="0"/>
            <a:chExt cx="812800" cy="812800"/>
          </a:xfrm>
        </p:grpSpPr>
        <p:sp>
          <p:nvSpPr>
            <p:cNvPr id="17" name="Freeform 17"/>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p:spPr>
        </p:sp>
        <p:sp>
          <p:nvSpPr>
            <p:cNvPr id="18" name="TextBox 18"/>
            <p:cNvSpPr txBox="1"/>
            <p:nvPr/>
          </p:nvSpPr>
          <p:spPr>
            <a:xfrm>
              <a:off x="76200" y="28575"/>
              <a:ext cx="660400" cy="708025"/>
            </a:xfrm>
            <a:prstGeom prst="rect">
              <a:avLst/>
            </a:prstGeom>
          </p:spPr>
          <p:txBody>
            <a:bodyPr lIns="50800" tIns="50800" rIns="50800" bIns="50800" rtlCol="0" anchor="ctr"/>
            <a:lstStyle/>
            <a:p>
              <a:pPr algn="ctr">
                <a:lnSpc>
                  <a:spcPts val="3499"/>
                </a:lnSpc>
              </a:pPr>
              <a:endParaRPr/>
            </a:p>
          </p:txBody>
        </p:sp>
      </p:grpSp>
      <p:grpSp>
        <p:nvGrpSpPr>
          <p:cNvPr id="19" name="Group 19"/>
          <p:cNvGrpSpPr/>
          <p:nvPr/>
        </p:nvGrpSpPr>
        <p:grpSpPr>
          <a:xfrm>
            <a:off x="2660309" y="1212210"/>
            <a:ext cx="363605" cy="318154"/>
            <a:chOff x="0" y="0"/>
            <a:chExt cx="812800" cy="711200"/>
          </a:xfrm>
        </p:grpSpPr>
        <p:sp>
          <p:nvSpPr>
            <p:cNvPr id="20" name="Freeform 20"/>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FFFFFF"/>
            </a:solidFill>
          </p:spPr>
        </p:sp>
        <p:sp>
          <p:nvSpPr>
            <p:cNvPr id="21" name="TextBox 21"/>
            <p:cNvSpPr txBox="1"/>
            <p:nvPr/>
          </p:nvSpPr>
          <p:spPr>
            <a:xfrm>
              <a:off x="127000" y="282575"/>
              <a:ext cx="558800" cy="377825"/>
            </a:xfrm>
            <a:prstGeom prst="rect">
              <a:avLst/>
            </a:prstGeom>
          </p:spPr>
          <p:txBody>
            <a:bodyPr lIns="50800" tIns="50800" rIns="50800" bIns="50800" rtlCol="0" anchor="ctr"/>
            <a:lstStyle/>
            <a:p>
              <a:pPr algn="ctr">
                <a:lnSpc>
                  <a:spcPts val="3499"/>
                </a:lnSpc>
              </a:pPr>
              <a:endParaRPr/>
            </a:p>
          </p:txBody>
        </p:sp>
      </p:grpSp>
      <p:sp>
        <p:nvSpPr>
          <p:cNvPr id="25" name="Freeform 25"/>
          <p:cNvSpPr/>
          <p:nvPr/>
        </p:nvSpPr>
        <p:spPr>
          <a:xfrm>
            <a:off x="5213089" y="480244"/>
            <a:ext cx="13364057" cy="10371772"/>
          </a:xfrm>
          <a:custGeom>
            <a:avLst/>
            <a:gdLst/>
            <a:ahLst/>
            <a:cxnLst/>
            <a:rect l="l" t="t" r="r" b="b"/>
            <a:pathLst>
              <a:path w="9749467" h="7407711">
                <a:moveTo>
                  <a:pt x="0" y="0"/>
                </a:moveTo>
                <a:lnTo>
                  <a:pt x="9749468" y="0"/>
                </a:lnTo>
                <a:lnTo>
                  <a:pt x="9749468" y="7407711"/>
                </a:lnTo>
                <a:lnTo>
                  <a:pt x="0" y="7407711"/>
                </a:lnTo>
                <a:lnTo>
                  <a:pt x="0" y="0"/>
                </a:lnTo>
                <a:close/>
              </a:path>
            </a:pathLst>
          </a:custGeom>
          <a:blipFill>
            <a:blip r:embed="rId5"/>
            <a:stretch>
              <a:fillRect t="-20592" b="-11019"/>
            </a:stretch>
          </a:blipFill>
        </p:spPr>
      </p:sp>
      <p:grpSp>
        <p:nvGrpSpPr>
          <p:cNvPr id="26" name="Group 26"/>
          <p:cNvGrpSpPr/>
          <p:nvPr/>
        </p:nvGrpSpPr>
        <p:grpSpPr>
          <a:xfrm>
            <a:off x="11645580" y="5275729"/>
            <a:ext cx="317820" cy="3982571"/>
            <a:chOff x="0" y="0"/>
            <a:chExt cx="80833" cy="746948"/>
          </a:xfrm>
        </p:grpSpPr>
        <p:sp>
          <p:nvSpPr>
            <p:cNvPr id="27" name="Freeform 27"/>
            <p:cNvSpPr/>
            <p:nvPr/>
          </p:nvSpPr>
          <p:spPr>
            <a:xfrm>
              <a:off x="0" y="0"/>
              <a:ext cx="80833" cy="746948"/>
            </a:xfrm>
            <a:custGeom>
              <a:avLst/>
              <a:gdLst/>
              <a:ahLst/>
              <a:cxnLst/>
              <a:rect l="l" t="t" r="r" b="b"/>
              <a:pathLst>
                <a:path w="80833" h="746948">
                  <a:moveTo>
                    <a:pt x="40417" y="0"/>
                  </a:moveTo>
                  <a:lnTo>
                    <a:pt x="40417" y="0"/>
                  </a:lnTo>
                  <a:cubicBezTo>
                    <a:pt x="51136" y="0"/>
                    <a:pt x="61416" y="4258"/>
                    <a:pt x="68995" y="11838"/>
                  </a:cubicBezTo>
                  <a:cubicBezTo>
                    <a:pt x="76575" y="19417"/>
                    <a:pt x="80833" y="29697"/>
                    <a:pt x="80833" y="40417"/>
                  </a:cubicBezTo>
                  <a:lnTo>
                    <a:pt x="80833" y="706532"/>
                  </a:lnTo>
                  <a:cubicBezTo>
                    <a:pt x="80833" y="717251"/>
                    <a:pt x="76575" y="727531"/>
                    <a:pt x="68995" y="735111"/>
                  </a:cubicBezTo>
                  <a:cubicBezTo>
                    <a:pt x="61416" y="742690"/>
                    <a:pt x="51136" y="746948"/>
                    <a:pt x="40417" y="746948"/>
                  </a:cubicBezTo>
                  <a:lnTo>
                    <a:pt x="40417" y="746948"/>
                  </a:lnTo>
                  <a:cubicBezTo>
                    <a:pt x="29697" y="746948"/>
                    <a:pt x="19417" y="742690"/>
                    <a:pt x="11838" y="735111"/>
                  </a:cubicBezTo>
                  <a:cubicBezTo>
                    <a:pt x="4258" y="727531"/>
                    <a:pt x="0" y="717251"/>
                    <a:pt x="0" y="706532"/>
                  </a:cubicBezTo>
                  <a:lnTo>
                    <a:pt x="0" y="40417"/>
                  </a:lnTo>
                  <a:cubicBezTo>
                    <a:pt x="0" y="29697"/>
                    <a:pt x="4258" y="19417"/>
                    <a:pt x="11838" y="11838"/>
                  </a:cubicBezTo>
                  <a:cubicBezTo>
                    <a:pt x="19417" y="4258"/>
                    <a:pt x="29697" y="0"/>
                    <a:pt x="40417" y="0"/>
                  </a:cubicBezTo>
                  <a:close/>
                </a:path>
              </a:pathLst>
            </a:custGeom>
            <a:solidFill>
              <a:srgbClr val="000000">
                <a:alpha val="0"/>
              </a:srgbClr>
            </a:solidFill>
            <a:ln w="38100">
              <a:solidFill>
                <a:srgbClr val="000000"/>
              </a:solidFill>
            </a:ln>
          </p:spPr>
        </p:sp>
        <p:sp>
          <p:nvSpPr>
            <p:cNvPr id="28" name="TextBox 28"/>
            <p:cNvSpPr txBox="1"/>
            <p:nvPr/>
          </p:nvSpPr>
          <p:spPr>
            <a:xfrm>
              <a:off x="0" y="-47625"/>
              <a:ext cx="812800" cy="860425"/>
            </a:xfrm>
            <a:prstGeom prst="rect">
              <a:avLst/>
            </a:prstGeom>
          </p:spPr>
          <p:txBody>
            <a:bodyPr lIns="50800" tIns="50800" rIns="50800" bIns="50800" rtlCol="0" anchor="ctr"/>
            <a:lstStyle/>
            <a:p>
              <a:pPr algn="ctr">
                <a:lnSpc>
                  <a:spcPts val="3499"/>
                </a:lnSpc>
              </a:pPr>
              <a:endParaRPr/>
            </a:p>
          </p:txBody>
        </p:sp>
      </p:grpSp>
      <p:sp>
        <p:nvSpPr>
          <p:cNvPr id="29" name="TextBox 29"/>
          <p:cNvSpPr txBox="1"/>
          <p:nvPr/>
        </p:nvSpPr>
        <p:spPr>
          <a:xfrm>
            <a:off x="838200" y="453029"/>
            <a:ext cx="11506200" cy="1962076"/>
          </a:xfrm>
          <a:prstGeom prst="rect">
            <a:avLst/>
          </a:prstGeom>
        </p:spPr>
        <p:txBody>
          <a:bodyPr wrap="square" lIns="0" tIns="0" rIns="0" bIns="0" rtlCol="0" anchor="t">
            <a:spAutoFit/>
          </a:bodyPr>
          <a:lstStyle/>
          <a:p>
            <a:pPr>
              <a:lnSpc>
                <a:spcPts val="5134"/>
              </a:lnSpc>
            </a:pPr>
            <a:r>
              <a:rPr lang="en-US" sz="4278" dirty="0">
                <a:solidFill>
                  <a:srgbClr val="000000"/>
                </a:solidFill>
                <a:latin typeface="Lato Bold"/>
              </a:rPr>
              <a:t>ALL DIMENSIONS OF ELA ARE POSITIVELY ASSOCIATED WITH REPORTS OF ABSORPTION INTO MUSIC</a:t>
            </a:r>
          </a:p>
        </p:txBody>
      </p:sp>
      <p:sp>
        <p:nvSpPr>
          <p:cNvPr id="30" name="TextBox 30"/>
          <p:cNvSpPr txBox="1"/>
          <p:nvPr/>
        </p:nvSpPr>
        <p:spPr>
          <a:xfrm>
            <a:off x="17117906" y="9737153"/>
            <a:ext cx="981178" cy="442770"/>
          </a:xfrm>
          <a:prstGeom prst="rect">
            <a:avLst/>
          </a:prstGeom>
        </p:spPr>
        <p:txBody>
          <a:bodyPr lIns="0" tIns="0" rIns="0" bIns="0" rtlCol="0" anchor="t">
            <a:spAutoFit/>
          </a:bodyPr>
          <a:lstStyle/>
          <a:p>
            <a:pPr algn="ctr">
              <a:lnSpc>
                <a:spcPts val="3697"/>
              </a:lnSpc>
              <a:spcBef>
                <a:spcPct val="0"/>
              </a:spcBef>
            </a:pPr>
            <a:r>
              <a:rPr lang="en-US" sz="2641">
                <a:solidFill>
                  <a:srgbClr val="000000"/>
                </a:solidFill>
                <a:latin typeface="Canva Sans"/>
              </a:rPr>
              <a:t>2</a:t>
            </a:r>
          </a:p>
        </p:txBody>
      </p:sp>
      <p:sp>
        <p:nvSpPr>
          <p:cNvPr id="31" name="TextBox 31"/>
          <p:cNvSpPr txBox="1"/>
          <p:nvPr/>
        </p:nvSpPr>
        <p:spPr>
          <a:xfrm>
            <a:off x="577353" y="5275729"/>
            <a:ext cx="5671312" cy="2833020"/>
          </a:xfrm>
          <a:prstGeom prst="rect">
            <a:avLst/>
          </a:prstGeom>
        </p:spPr>
        <p:txBody>
          <a:bodyPr wrap="square" lIns="0" tIns="0" rIns="0" bIns="0" rtlCol="0" anchor="t">
            <a:spAutoFit/>
          </a:bodyPr>
          <a:lstStyle/>
          <a:p>
            <a:pPr>
              <a:lnSpc>
                <a:spcPts val="3231"/>
              </a:lnSpc>
              <a:spcBef>
                <a:spcPct val="0"/>
              </a:spcBef>
            </a:pPr>
            <a:r>
              <a:rPr lang="en-US" sz="2500" dirty="0">
                <a:solidFill>
                  <a:srgbClr val="000000"/>
                </a:solidFill>
                <a:latin typeface="Lato Bold"/>
              </a:rPr>
              <a:t>Absorption</a:t>
            </a:r>
            <a:r>
              <a:rPr lang="en-US" sz="2500" dirty="0">
                <a:solidFill>
                  <a:srgbClr val="000000"/>
                </a:solidFill>
                <a:latin typeface="Lato"/>
              </a:rPr>
              <a:t>: an individual’s ability and willingness to allow music to draw them into an emotional experience</a:t>
            </a:r>
          </a:p>
          <a:p>
            <a:pPr>
              <a:lnSpc>
                <a:spcPts val="3231"/>
              </a:lnSpc>
              <a:spcBef>
                <a:spcPct val="0"/>
              </a:spcBef>
            </a:pPr>
            <a:endParaRPr lang="en-US" sz="2307" dirty="0">
              <a:solidFill>
                <a:srgbClr val="000000"/>
              </a:solidFill>
              <a:latin typeface="Lato"/>
            </a:endParaRPr>
          </a:p>
          <a:p>
            <a:pPr>
              <a:lnSpc>
                <a:spcPts val="3231"/>
              </a:lnSpc>
              <a:spcBef>
                <a:spcPct val="0"/>
              </a:spcBef>
            </a:pPr>
            <a:r>
              <a:rPr lang="en-US" sz="2307" dirty="0">
                <a:solidFill>
                  <a:srgbClr val="000000"/>
                </a:solidFill>
                <a:latin typeface="Lato Italics"/>
              </a:rPr>
              <a:t> “While listening to music, I may become so involved that I may forget about myself and my surroundings.”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4"/>
          <p:cNvSpPr/>
          <p:nvPr/>
        </p:nvSpPr>
        <p:spPr>
          <a:xfrm>
            <a:off x="251933" y="1891561"/>
            <a:ext cx="7304251" cy="7317531"/>
          </a:xfrm>
          <a:custGeom>
            <a:avLst/>
            <a:gdLst/>
            <a:ahLst/>
            <a:cxnLst/>
            <a:rect l="l" t="t" r="r" b="b"/>
            <a:pathLst>
              <a:path w="7304251" h="7317531">
                <a:moveTo>
                  <a:pt x="0" y="0"/>
                </a:moveTo>
                <a:lnTo>
                  <a:pt x="7304251" y="0"/>
                </a:lnTo>
                <a:lnTo>
                  <a:pt x="7304251" y="7317532"/>
                </a:lnTo>
                <a:lnTo>
                  <a:pt x="0" y="7317532"/>
                </a:lnTo>
                <a:lnTo>
                  <a:pt x="0" y="0"/>
                </a:lnTo>
                <a:close/>
              </a:path>
            </a:pathLst>
          </a:custGeom>
          <a:blipFill>
            <a:blip r:embed="rId2"/>
            <a:stretch>
              <a:fillRect/>
            </a:stretch>
          </a:blipFill>
        </p:spPr>
      </p:sp>
      <p:sp>
        <p:nvSpPr>
          <p:cNvPr id="5" name="Freeform 5"/>
          <p:cNvSpPr/>
          <p:nvPr/>
        </p:nvSpPr>
        <p:spPr>
          <a:xfrm>
            <a:off x="9463129" y="1968876"/>
            <a:ext cx="7162900" cy="7162900"/>
          </a:xfrm>
          <a:custGeom>
            <a:avLst/>
            <a:gdLst/>
            <a:ahLst/>
            <a:cxnLst/>
            <a:rect l="l" t="t" r="r" b="b"/>
            <a:pathLst>
              <a:path w="7162900" h="7162900">
                <a:moveTo>
                  <a:pt x="0" y="0"/>
                </a:moveTo>
                <a:lnTo>
                  <a:pt x="7162900" y="0"/>
                </a:lnTo>
                <a:lnTo>
                  <a:pt x="7162900" y="7162900"/>
                </a:lnTo>
                <a:lnTo>
                  <a:pt x="0" y="7162900"/>
                </a:lnTo>
                <a:lnTo>
                  <a:pt x="0" y="0"/>
                </a:lnTo>
                <a:close/>
              </a:path>
            </a:pathLst>
          </a:custGeom>
          <a:blipFill>
            <a:blip r:embed="rId3"/>
            <a:stretch>
              <a:fillRect/>
            </a:stretch>
          </a:blipFill>
        </p:spPr>
      </p:sp>
      <p:sp>
        <p:nvSpPr>
          <p:cNvPr id="6" name="TextBox 6"/>
          <p:cNvSpPr txBox="1"/>
          <p:nvPr/>
        </p:nvSpPr>
        <p:spPr>
          <a:xfrm>
            <a:off x="740415" y="471759"/>
            <a:ext cx="17792560" cy="1419802"/>
          </a:xfrm>
          <a:prstGeom prst="rect">
            <a:avLst/>
          </a:prstGeom>
        </p:spPr>
        <p:txBody>
          <a:bodyPr lIns="0" tIns="0" rIns="0" bIns="0" rtlCol="0" anchor="t">
            <a:spAutoFit/>
          </a:bodyPr>
          <a:lstStyle/>
          <a:p>
            <a:pPr>
              <a:lnSpc>
                <a:spcPts val="5552"/>
              </a:lnSpc>
            </a:pPr>
            <a:r>
              <a:rPr lang="en-US" sz="4626">
                <a:solidFill>
                  <a:srgbClr val="000000"/>
                </a:solidFill>
                <a:latin typeface="Lato Bold"/>
              </a:rPr>
              <a:t>ABSORPTION INTO MUSIC POSITIVELY RELATED TO BOTH HEALTHY &amp; UNHEALTHY MUSIC USAGE....</a:t>
            </a:r>
          </a:p>
        </p:txBody>
      </p:sp>
      <p:sp>
        <p:nvSpPr>
          <p:cNvPr id="7" name="TextBox 7"/>
          <p:cNvSpPr txBox="1"/>
          <p:nvPr/>
        </p:nvSpPr>
        <p:spPr>
          <a:xfrm>
            <a:off x="7534413" y="9807300"/>
            <a:ext cx="2107629" cy="365759"/>
          </a:xfrm>
          <a:prstGeom prst="rect">
            <a:avLst/>
          </a:prstGeom>
        </p:spPr>
        <p:txBody>
          <a:bodyPr lIns="0" tIns="0" rIns="0" bIns="0" rtlCol="0" anchor="t">
            <a:spAutoFit/>
          </a:bodyPr>
          <a:lstStyle/>
          <a:p>
            <a:pPr algn="ctr">
              <a:lnSpc>
                <a:spcPts val="2940"/>
              </a:lnSpc>
            </a:pPr>
            <a:r>
              <a:rPr lang="en-US" sz="2100" dirty="0">
                <a:solidFill>
                  <a:srgbClr val="000000"/>
                </a:solidFill>
                <a:latin typeface="Lato Bold Italics"/>
              </a:rPr>
              <a:t>r = 0.44, p &lt; 0.001</a:t>
            </a:r>
          </a:p>
        </p:txBody>
      </p:sp>
      <p:sp>
        <p:nvSpPr>
          <p:cNvPr id="8" name="TextBox 8"/>
          <p:cNvSpPr txBox="1"/>
          <p:nvPr/>
        </p:nvSpPr>
        <p:spPr>
          <a:xfrm>
            <a:off x="13335000" y="9815241"/>
            <a:ext cx="2107629" cy="365759"/>
          </a:xfrm>
          <a:prstGeom prst="rect">
            <a:avLst/>
          </a:prstGeom>
        </p:spPr>
        <p:txBody>
          <a:bodyPr lIns="0" tIns="0" rIns="0" bIns="0" rtlCol="0" anchor="t">
            <a:spAutoFit/>
          </a:bodyPr>
          <a:lstStyle/>
          <a:p>
            <a:pPr algn="ctr">
              <a:lnSpc>
                <a:spcPts val="2940"/>
              </a:lnSpc>
            </a:pPr>
            <a:r>
              <a:rPr lang="en-US" sz="2100">
                <a:solidFill>
                  <a:srgbClr val="000000"/>
                </a:solidFill>
                <a:latin typeface="Lato Bold Italics"/>
              </a:rPr>
              <a:t>r = 0.19, p = 0.002</a:t>
            </a:r>
          </a:p>
        </p:txBody>
      </p:sp>
      <p:sp>
        <p:nvSpPr>
          <p:cNvPr id="9" name="TextBox 9"/>
          <p:cNvSpPr txBox="1"/>
          <p:nvPr/>
        </p:nvSpPr>
        <p:spPr>
          <a:xfrm>
            <a:off x="17117906" y="9737153"/>
            <a:ext cx="981178" cy="442770"/>
          </a:xfrm>
          <a:prstGeom prst="rect">
            <a:avLst/>
          </a:prstGeom>
        </p:spPr>
        <p:txBody>
          <a:bodyPr lIns="0" tIns="0" rIns="0" bIns="0" rtlCol="0" anchor="t">
            <a:spAutoFit/>
          </a:bodyPr>
          <a:lstStyle/>
          <a:p>
            <a:pPr algn="ctr">
              <a:lnSpc>
                <a:spcPts val="3697"/>
              </a:lnSpc>
              <a:spcBef>
                <a:spcPct val="0"/>
              </a:spcBef>
            </a:pPr>
            <a:r>
              <a:rPr lang="en-US" sz="2641">
                <a:solidFill>
                  <a:srgbClr val="000000"/>
                </a:solidFill>
                <a:latin typeface="Canva Sans"/>
              </a:rPr>
              <a:t>2</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929227">
            <a:off x="-1453942" y="4319537"/>
            <a:ext cx="6870257" cy="9127153"/>
          </a:xfrm>
          <a:custGeom>
            <a:avLst/>
            <a:gdLst/>
            <a:ahLst/>
            <a:cxnLst/>
            <a:rect l="l" t="t" r="r" b="b"/>
            <a:pathLst>
              <a:path w="6870257" h="9127153">
                <a:moveTo>
                  <a:pt x="0" y="0"/>
                </a:moveTo>
                <a:lnTo>
                  <a:pt x="6870257" y="0"/>
                </a:lnTo>
                <a:lnTo>
                  <a:pt x="6870257" y="9127153"/>
                </a:lnTo>
                <a:lnTo>
                  <a:pt x="0" y="912715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2177032" flipH="1" flipV="1">
            <a:off x="12339920" y="3897925"/>
            <a:ext cx="6870257" cy="9127153"/>
          </a:xfrm>
          <a:custGeom>
            <a:avLst/>
            <a:gdLst/>
            <a:ahLst/>
            <a:cxnLst/>
            <a:rect l="l" t="t" r="r" b="b"/>
            <a:pathLst>
              <a:path w="6870257" h="9127153">
                <a:moveTo>
                  <a:pt x="6870257" y="9127154"/>
                </a:moveTo>
                <a:lnTo>
                  <a:pt x="0" y="9127154"/>
                </a:lnTo>
                <a:lnTo>
                  <a:pt x="0" y="0"/>
                </a:lnTo>
                <a:lnTo>
                  <a:pt x="6870257" y="0"/>
                </a:lnTo>
                <a:lnTo>
                  <a:pt x="6870257" y="9127154"/>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4884073" y="1485900"/>
            <a:ext cx="7855352" cy="7855352"/>
          </a:xfrm>
          <a:custGeom>
            <a:avLst/>
            <a:gdLst/>
            <a:ahLst/>
            <a:cxnLst/>
            <a:rect l="l" t="t" r="r" b="b"/>
            <a:pathLst>
              <a:path w="7855352" h="7855352">
                <a:moveTo>
                  <a:pt x="0" y="0"/>
                </a:moveTo>
                <a:lnTo>
                  <a:pt x="7855351" y="0"/>
                </a:lnTo>
                <a:lnTo>
                  <a:pt x="7855351" y="7855352"/>
                </a:lnTo>
                <a:lnTo>
                  <a:pt x="0" y="7855352"/>
                </a:lnTo>
                <a:lnTo>
                  <a:pt x="0" y="0"/>
                </a:lnTo>
                <a:close/>
              </a:path>
            </a:pathLst>
          </a:custGeom>
          <a:blipFill>
            <a:blip r:embed="rId4"/>
            <a:stretch>
              <a:fillRect/>
            </a:stretch>
          </a:blipFill>
        </p:spPr>
      </p:sp>
      <p:sp>
        <p:nvSpPr>
          <p:cNvPr id="5" name="TextBox 5"/>
          <p:cNvSpPr txBox="1"/>
          <p:nvPr/>
        </p:nvSpPr>
        <p:spPr>
          <a:xfrm>
            <a:off x="740415" y="471759"/>
            <a:ext cx="17792560" cy="714663"/>
          </a:xfrm>
          <a:prstGeom prst="rect">
            <a:avLst/>
          </a:prstGeom>
        </p:spPr>
        <p:txBody>
          <a:bodyPr lIns="0" tIns="0" rIns="0" bIns="0" rtlCol="0" anchor="t">
            <a:spAutoFit/>
          </a:bodyPr>
          <a:lstStyle/>
          <a:p>
            <a:pPr>
              <a:lnSpc>
                <a:spcPts val="5552"/>
              </a:lnSpc>
            </a:pPr>
            <a:r>
              <a:rPr lang="en-US" sz="4626">
                <a:solidFill>
                  <a:srgbClr val="000000"/>
                </a:solidFill>
                <a:latin typeface="Lato Bold"/>
              </a:rPr>
              <a:t>ABSORPTION ALSO POSITIVELY RELATED TO RESILIENCE</a:t>
            </a:r>
          </a:p>
        </p:txBody>
      </p:sp>
      <p:sp>
        <p:nvSpPr>
          <p:cNvPr id="6" name="TextBox 6"/>
          <p:cNvSpPr txBox="1"/>
          <p:nvPr/>
        </p:nvSpPr>
        <p:spPr>
          <a:xfrm>
            <a:off x="5860105" y="8095743"/>
            <a:ext cx="1952923" cy="365759"/>
          </a:xfrm>
          <a:prstGeom prst="rect">
            <a:avLst/>
          </a:prstGeom>
        </p:spPr>
        <p:txBody>
          <a:bodyPr lIns="0" tIns="0" rIns="0" bIns="0" rtlCol="0" anchor="t">
            <a:spAutoFit/>
          </a:bodyPr>
          <a:lstStyle/>
          <a:p>
            <a:pPr algn="ctr">
              <a:lnSpc>
                <a:spcPts val="2940"/>
              </a:lnSpc>
            </a:pPr>
            <a:r>
              <a:rPr lang="en-US" sz="2100">
                <a:solidFill>
                  <a:srgbClr val="000000"/>
                </a:solidFill>
                <a:latin typeface="Lato Bold Italics"/>
              </a:rPr>
              <a:t>r = 0.14, p = 0.02</a:t>
            </a:r>
          </a:p>
        </p:txBody>
      </p:sp>
      <p:sp>
        <p:nvSpPr>
          <p:cNvPr id="7" name="TextBox 7"/>
          <p:cNvSpPr txBox="1"/>
          <p:nvPr/>
        </p:nvSpPr>
        <p:spPr>
          <a:xfrm>
            <a:off x="17117906" y="9737153"/>
            <a:ext cx="981178" cy="442770"/>
          </a:xfrm>
          <a:prstGeom prst="rect">
            <a:avLst/>
          </a:prstGeom>
        </p:spPr>
        <p:txBody>
          <a:bodyPr lIns="0" tIns="0" rIns="0" bIns="0" rtlCol="0" anchor="t">
            <a:spAutoFit/>
          </a:bodyPr>
          <a:lstStyle/>
          <a:p>
            <a:pPr algn="ctr">
              <a:lnSpc>
                <a:spcPts val="3697"/>
              </a:lnSpc>
              <a:spcBef>
                <a:spcPct val="0"/>
              </a:spcBef>
            </a:pPr>
            <a:r>
              <a:rPr lang="en-US" sz="2641">
                <a:solidFill>
                  <a:srgbClr val="000000"/>
                </a:solidFill>
                <a:latin typeface="Canva Sans"/>
              </a:rPr>
              <a:t>2</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929227">
            <a:off x="-3712984" y="6952747"/>
            <a:ext cx="6870257" cy="9127153"/>
          </a:xfrm>
          <a:custGeom>
            <a:avLst/>
            <a:gdLst/>
            <a:ahLst/>
            <a:cxnLst/>
            <a:rect l="l" t="t" r="r" b="b"/>
            <a:pathLst>
              <a:path w="6870257" h="9127153">
                <a:moveTo>
                  <a:pt x="0" y="0"/>
                </a:moveTo>
                <a:lnTo>
                  <a:pt x="6870258" y="0"/>
                </a:lnTo>
                <a:lnTo>
                  <a:pt x="6870258" y="9127154"/>
                </a:lnTo>
                <a:lnTo>
                  <a:pt x="0" y="912715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2177032" flipH="1" flipV="1">
            <a:off x="14390206" y="6512571"/>
            <a:ext cx="6870257" cy="9127153"/>
          </a:xfrm>
          <a:custGeom>
            <a:avLst/>
            <a:gdLst/>
            <a:ahLst/>
            <a:cxnLst/>
            <a:rect l="l" t="t" r="r" b="b"/>
            <a:pathLst>
              <a:path w="6870257" h="9127153">
                <a:moveTo>
                  <a:pt x="6870257" y="9127153"/>
                </a:moveTo>
                <a:lnTo>
                  <a:pt x="0" y="9127153"/>
                </a:lnTo>
                <a:lnTo>
                  <a:pt x="0" y="0"/>
                </a:lnTo>
                <a:lnTo>
                  <a:pt x="6870257" y="0"/>
                </a:lnTo>
                <a:lnTo>
                  <a:pt x="6870257" y="9127153"/>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TextBox 4"/>
          <p:cNvSpPr txBox="1"/>
          <p:nvPr/>
        </p:nvSpPr>
        <p:spPr>
          <a:xfrm>
            <a:off x="1516314" y="2712440"/>
            <a:ext cx="16309021" cy="4817708"/>
          </a:xfrm>
          <a:prstGeom prst="rect">
            <a:avLst/>
          </a:prstGeom>
        </p:spPr>
        <p:txBody>
          <a:bodyPr lIns="0" tIns="0" rIns="0" bIns="0" rtlCol="0" anchor="t">
            <a:spAutoFit/>
          </a:bodyPr>
          <a:lstStyle/>
          <a:p>
            <a:pPr marL="672211" lvl="1" indent="-336105">
              <a:lnSpc>
                <a:spcPts val="4358"/>
              </a:lnSpc>
              <a:buFont typeface="Arial"/>
              <a:buChar char="•"/>
            </a:pPr>
            <a:r>
              <a:rPr lang="en-US" sz="3113">
                <a:solidFill>
                  <a:srgbClr val="000000"/>
                </a:solidFill>
                <a:latin typeface="Lato"/>
              </a:rPr>
              <a:t>I hide in my music because nobody understands me, and it blocks people out</a:t>
            </a:r>
          </a:p>
          <a:p>
            <a:pPr marL="672211" lvl="1" indent="-336105">
              <a:lnSpc>
                <a:spcPts val="4358"/>
              </a:lnSpc>
              <a:buFont typeface="Arial"/>
              <a:buChar char="•"/>
            </a:pPr>
            <a:r>
              <a:rPr lang="en-US" sz="3113">
                <a:solidFill>
                  <a:srgbClr val="000000"/>
                </a:solidFill>
                <a:latin typeface="Lato"/>
              </a:rPr>
              <a:t>When I listen to music I get stuck in bad memories</a:t>
            </a:r>
          </a:p>
          <a:p>
            <a:pPr marL="672211" lvl="1" indent="-336105">
              <a:lnSpc>
                <a:spcPts val="4358"/>
              </a:lnSpc>
              <a:buFont typeface="Arial"/>
              <a:buChar char="•"/>
            </a:pPr>
            <a:r>
              <a:rPr lang="en-US" sz="3113">
                <a:solidFill>
                  <a:srgbClr val="000000"/>
                </a:solidFill>
                <a:latin typeface="Lato"/>
              </a:rPr>
              <a:t>When I try to use music to feel better I actually end up feeling worse</a:t>
            </a:r>
          </a:p>
          <a:p>
            <a:pPr marL="672211" lvl="1" indent="-336105">
              <a:lnSpc>
                <a:spcPts val="4358"/>
              </a:lnSpc>
              <a:buFont typeface="Arial"/>
              <a:buChar char="•"/>
            </a:pPr>
            <a:r>
              <a:rPr lang="en-US" sz="3113">
                <a:solidFill>
                  <a:srgbClr val="000000"/>
                </a:solidFill>
                <a:latin typeface="Lato"/>
              </a:rPr>
              <a:t>I like to listen to songs over and over even though it makes me feel worse</a:t>
            </a:r>
          </a:p>
          <a:p>
            <a:pPr marL="672211" lvl="1" indent="-336105">
              <a:lnSpc>
                <a:spcPts val="4358"/>
              </a:lnSpc>
              <a:buFont typeface="Arial"/>
              <a:buChar char="•"/>
            </a:pPr>
            <a:r>
              <a:rPr lang="en-US" sz="3113">
                <a:solidFill>
                  <a:srgbClr val="000000"/>
                </a:solidFill>
                <a:latin typeface="Lato"/>
              </a:rPr>
              <a:t>Music makes me feel bad about who I am</a:t>
            </a:r>
          </a:p>
          <a:p>
            <a:pPr marL="672211" lvl="1" indent="-336105">
              <a:lnSpc>
                <a:spcPts val="4358"/>
              </a:lnSpc>
              <a:buFont typeface="Arial"/>
              <a:buChar char="•"/>
            </a:pPr>
            <a:r>
              <a:rPr lang="en-US" sz="3113">
                <a:solidFill>
                  <a:srgbClr val="000000"/>
                </a:solidFill>
                <a:latin typeface="Lato"/>
              </a:rPr>
              <a:t>Music gives me an excuse not to face up to the real world</a:t>
            </a:r>
          </a:p>
          <a:p>
            <a:pPr marL="672211" lvl="1" indent="-336105">
              <a:lnSpc>
                <a:spcPts val="4358"/>
              </a:lnSpc>
              <a:buFont typeface="Arial"/>
              <a:buChar char="•"/>
            </a:pPr>
            <a:r>
              <a:rPr lang="en-US" sz="3113">
                <a:solidFill>
                  <a:srgbClr val="000000"/>
                </a:solidFill>
                <a:latin typeface="Lato"/>
              </a:rPr>
              <a:t>It can be hard to stop listening to music that connects me to bad memories</a:t>
            </a:r>
          </a:p>
          <a:p>
            <a:pPr marL="672211" lvl="1" indent="-336105">
              <a:lnSpc>
                <a:spcPts val="4358"/>
              </a:lnSpc>
              <a:buFont typeface="Arial"/>
              <a:buChar char="•"/>
            </a:pPr>
            <a:r>
              <a:rPr lang="en-US" sz="3113">
                <a:solidFill>
                  <a:srgbClr val="000000"/>
                </a:solidFill>
                <a:latin typeface="Lato"/>
              </a:rPr>
              <a:t>Music leads me to do things I shouldn’t do</a:t>
            </a:r>
          </a:p>
          <a:p>
            <a:pPr>
              <a:lnSpc>
                <a:spcPts val="3205"/>
              </a:lnSpc>
            </a:pPr>
            <a:endParaRPr lang="en-US" sz="3113">
              <a:solidFill>
                <a:srgbClr val="000000"/>
              </a:solidFill>
              <a:latin typeface="Lato"/>
            </a:endParaRPr>
          </a:p>
        </p:txBody>
      </p:sp>
      <p:sp>
        <p:nvSpPr>
          <p:cNvPr id="5" name="TextBox 5"/>
          <p:cNvSpPr txBox="1"/>
          <p:nvPr/>
        </p:nvSpPr>
        <p:spPr>
          <a:xfrm>
            <a:off x="495440" y="856759"/>
            <a:ext cx="17792560" cy="1419802"/>
          </a:xfrm>
          <a:prstGeom prst="rect">
            <a:avLst/>
          </a:prstGeom>
        </p:spPr>
        <p:txBody>
          <a:bodyPr lIns="0" tIns="0" rIns="0" bIns="0" rtlCol="0" anchor="t">
            <a:spAutoFit/>
          </a:bodyPr>
          <a:lstStyle/>
          <a:p>
            <a:pPr>
              <a:lnSpc>
                <a:spcPts val="5552"/>
              </a:lnSpc>
            </a:pPr>
            <a:r>
              <a:rPr lang="en-US" sz="4626">
                <a:solidFill>
                  <a:srgbClr val="000000"/>
                </a:solidFill>
                <a:latin typeface="Lato Bold"/>
              </a:rPr>
              <a:t>WHY IS ABSORPTION ADAPTIVE? TAKING A CLOSER LOOK AT ITEMS ON THE HEALTHY-UNHEALTHY SCALE</a:t>
            </a:r>
          </a:p>
        </p:txBody>
      </p:sp>
      <p:sp>
        <p:nvSpPr>
          <p:cNvPr id="6" name="TextBox 6"/>
          <p:cNvSpPr txBox="1"/>
          <p:nvPr/>
        </p:nvSpPr>
        <p:spPr>
          <a:xfrm>
            <a:off x="17117906" y="9737153"/>
            <a:ext cx="981178" cy="442770"/>
          </a:xfrm>
          <a:prstGeom prst="rect">
            <a:avLst/>
          </a:prstGeom>
        </p:spPr>
        <p:txBody>
          <a:bodyPr lIns="0" tIns="0" rIns="0" bIns="0" rtlCol="0" anchor="t">
            <a:spAutoFit/>
          </a:bodyPr>
          <a:lstStyle/>
          <a:p>
            <a:pPr algn="ctr">
              <a:lnSpc>
                <a:spcPts val="3697"/>
              </a:lnSpc>
              <a:spcBef>
                <a:spcPct val="0"/>
              </a:spcBef>
            </a:pPr>
            <a:r>
              <a:rPr lang="en-US" sz="2641">
                <a:solidFill>
                  <a:srgbClr val="000000"/>
                </a:solidFill>
                <a:latin typeface="Canva Sans"/>
              </a:rPr>
              <a:t>2</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929227">
            <a:off x="-3712984" y="6952747"/>
            <a:ext cx="6870257" cy="9127153"/>
          </a:xfrm>
          <a:custGeom>
            <a:avLst/>
            <a:gdLst/>
            <a:ahLst/>
            <a:cxnLst/>
            <a:rect l="l" t="t" r="r" b="b"/>
            <a:pathLst>
              <a:path w="6870257" h="9127153">
                <a:moveTo>
                  <a:pt x="0" y="0"/>
                </a:moveTo>
                <a:lnTo>
                  <a:pt x="6870258" y="0"/>
                </a:lnTo>
                <a:lnTo>
                  <a:pt x="6870258" y="9127154"/>
                </a:lnTo>
                <a:lnTo>
                  <a:pt x="0" y="912715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2177032" flipH="1" flipV="1">
            <a:off x="14390206" y="6512571"/>
            <a:ext cx="6870257" cy="9127153"/>
          </a:xfrm>
          <a:custGeom>
            <a:avLst/>
            <a:gdLst/>
            <a:ahLst/>
            <a:cxnLst/>
            <a:rect l="l" t="t" r="r" b="b"/>
            <a:pathLst>
              <a:path w="6870257" h="9127153">
                <a:moveTo>
                  <a:pt x="6870257" y="9127153"/>
                </a:moveTo>
                <a:lnTo>
                  <a:pt x="0" y="9127153"/>
                </a:lnTo>
                <a:lnTo>
                  <a:pt x="0" y="0"/>
                </a:lnTo>
                <a:lnTo>
                  <a:pt x="6870257" y="0"/>
                </a:lnTo>
                <a:lnTo>
                  <a:pt x="6870257" y="9127153"/>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TextBox 4"/>
          <p:cNvSpPr txBox="1"/>
          <p:nvPr/>
        </p:nvSpPr>
        <p:spPr>
          <a:xfrm>
            <a:off x="1516314" y="2712440"/>
            <a:ext cx="16309021" cy="4795444"/>
          </a:xfrm>
          <a:prstGeom prst="rect">
            <a:avLst/>
          </a:prstGeom>
        </p:spPr>
        <p:txBody>
          <a:bodyPr lIns="0" tIns="0" rIns="0" bIns="0" rtlCol="0" anchor="t">
            <a:spAutoFit/>
          </a:bodyPr>
          <a:lstStyle/>
          <a:p>
            <a:pPr marL="672211" lvl="1" indent="-336105">
              <a:lnSpc>
                <a:spcPts val="4358"/>
              </a:lnSpc>
              <a:buFont typeface="Arial"/>
              <a:buChar char="•"/>
            </a:pPr>
            <a:r>
              <a:rPr lang="en-US" sz="3113">
                <a:solidFill>
                  <a:srgbClr val="000000"/>
                </a:solidFill>
                <a:latin typeface="Lato Bold"/>
              </a:rPr>
              <a:t>I hide in my music because nobody understands me, and it blocks people out</a:t>
            </a:r>
          </a:p>
          <a:p>
            <a:pPr marL="672211" lvl="1" indent="-336105">
              <a:lnSpc>
                <a:spcPts val="4358"/>
              </a:lnSpc>
              <a:buFont typeface="Arial"/>
              <a:buChar char="•"/>
            </a:pPr>
            <a:r>
              <a:rPr lang="en-US" sz="3113">
                <a:solidFill>
                  <a:srgbClr val="000000"/>
                </a:solidFill>
                <a:latin typeface="Lato"/>
              </a:rPr>
              <a:t>When I listen to music I get stuck in bad memories</a:t>
            </a:r>
          </a:p>
          <a:p>
            <a:pPr marL="672211" lvl="1" indent="-336105">
              <a:lnSpc>
                <a:spcPts val="4358"/>
              </a:lnSpc>
              <a:buFont typeface="Arial"/>
              <a:buChar char="•"/>
            </a:pPr>
            <a:r>
              <a:rPr lang="en-US" sz="3113">
                <a:solidFill>
                  <a:srgbClr val="000000"/>
                </a:solidFill>
                <a:latin typeface="Lato"/>
              </a:rPr>
              <a:t>When I try to use music to feel better I actually end up feeling worse</a:t>
            </a:r>
          </a:p>
          <a:p>
            <a:pPr marL="672211" lvl="1" indent="-336105">
              <a:lnSpc>
                <a:spcPts val="4358"/>
              </a:lnSpc>
              <a:buFont typeface="Arial"/>
              <a:buChar char="•"/>
            </a:pPr>
            <a:r>
              <a:rPr lang="en-US" sz="3113">
                <a:solidFill>
                  <a:srgbClr val="000000"/>
                </a:solidFill>
                <a:latin typeface="Lato"/>
              </a:rPr>
              <a:t>I like to listen to songs over and over even though it makes me feel worse</a:t>
            </a:r>
          </a:p>
          <a:p>
            <a:pPr marL="672211" lvl="1" indent="-336105">
              <a:lnSpc>
                <a:spcPts val="4358"/>
              </a:lnSpc>
              <a:buFont typeface="Arial"/>
              <a:buChar char="•"/>
            </a:pPr>
            <a:r>
              <a:rPr lang="en-US" sz="3113">
                <a:solidFill>
                  <a:srgbClr val="000000"/>
                </a:solidFill>
                <a:latin typeface="Lato"/>
              </a:rPr>
              <a:t>Music makes me feel bad about who I am</a:t>
            </a:r>
          </a:p>
          <a:p>
            <a:pPr marL="672211" lvl="1" indent="-336105">
              <a:lnSpc>
                <a:spcPts val="4358"/>
              </a:lnSpc>
              <a:buFont typeface="Arial"/>
              <a:buChar char="•"/>
            </a:pPr>
            <a:r>
              <a:rPr lang="en-US" sz="3113">
                <a:solidFill>
                  <a:srgbClr val="000000"/>
                </a:solidFill>
                <a:latin typeface="Lato Bold"/>
              </a:rPr>
              <a:t>Music gives me an excuse not to face up to the real world</a:t>
            </a:r>
          </a:p>
          <a:p>
            <a:pPr marL="672211" lvl="1" indent="-336105">
              <a:lnSpc>
                <a:spcPts val="4358"/>
              </a:lnSpc>
              <a:buFont typeface="Arial"/>
              <a:buChar char="•"/>
            </a:pPr>
            <a:r>
              <a:rPr lang="en-US" sz="3113">
                <a:solidFill>
                  <a:srgbClr val="000000"/>
                </a:solidFill>
                <a:latin typeface="Lato"/>
              </a:rPr>
              <a:t>It can be hard to stop listening to music that connects me to bad memories</a:t>
            </a:r>
          </a:p>
          <a:p>
            <a:pPr marL="672211" lvl="1" indent="-336105">
              <a:lnSpc>
                <a:spcPts val="4358"/>
              </a:lnSpc>
              <a:buFont typeface="Arial"/>
              <a:buChar char="•"/>
            </a:pPr>
            <a:r>
              <a:rPr lang="en-US" sz="3113">
                <a:solidFill>
                  <a:srgbClr val="000000"/>
                </a:solidFill>
                <a:latin typeface="Lato"/>
              </a:rPr>
              <a:t>Music leads me to do things I shouldn’t do</a:t>
            </a:r>
          </a:p>
          <a:p>
            <a:pPr>
              <a:lnSpc>
                <a:spcPts val="3205"/>
              </a:lnSpc>
            </a:pPr>
            <a:endParaRPr lang="en-US" sz="3113">
              <a:solidFill>
                <a:srgbClr val="000000"/>
              </a:solidFill>
              <a:latin typeface="Lato"/>
            </a:endParaRPr>
          </a:p>
        </p:txBody>
      </p:sp>
      <p:sp>
        <p:nvSpPr>
          <p:cNvPr id="5" name="TextBox 5"/>
          <p:cNvSpPr txBox="1"/>
          <p:nvPr/>
        </p:nvSpPr>
        <p:spPr>
          <a:xfrm>
            <a:off x="17117906" y="9737153"/>
            <a:ext cx="981178" cy="442770"/>
          </a:xfrm>
          <a:prstGeom prst="rect">
            <a:avLst/>
          </a:prstGeom>
        </p:spPr>
        <p:txBody>
          <a:bodyPr lIns="0" tIns="0" rIns="0" bIns="0" rtlCol="0" anchor="t">
            <a:spAutoFit/>
          </a:bodyPr>
          <a:lstStyle/>
          <a:p>
            <a:pPr algn="ctr">
              <a:lnSpc>
                <a:spcPts val="3697"/>
              </a:lnSpc>
              <a:spcBef>
                <a:spcPct val="0"/>
              </a:spcBef>
            </a:pPr>
            <a:r>
              <a:rPr lang="en-US" sz="2641">
                <a:solidFill>
                  <a:srgbClr val="000000"/>
                </a:solidFill>
                <a:latin typeface="Canva Sans"/>
              </a:rPr>
              <a:t>2</a:t>
            </a:r>
          </a:p>
        </p:txBody>
      </p:sp>
      <p:sp>
        <p:nvSpPr>
          <p:cNvPr id="6" name="TextBox 6"/>
          <p:cNvSpPr txBox="1"/>
          <p:nvPr/>
        </p:nvSpPr>
        <p:spPr>
          <a:xfrm>
            <a:off x="495440" y="856759"/>
            <a:ext cx="17792560" cy="1419802"/>
          </a:xfrm>
          <a:prstGeom prst="rect">
            <a:avLst/>
          </a:prstGeom>
        </p:spPr>
        <p:txBody>
          <a:bodyPr lIns="0" tIns="0" rIns="0" bIns="0" rtlCol="0" anchor="t">
            <a:spAutoFit/>
          </a:bodyPr>
          <a:lstStyle/>
          <a:p>
            <a:pPr>
              <a:lnSpc>
                <a:spcPts val="5552"/>
              </a:lnSpc>
            </a:pPr>
            <a:r>
              <a:rPr lang="en-US" sz="4626">
                <a:solidFill>
                  <a:srgbClr val="000000"/>
                </a:solidFill>
                <a:latin typeface="Lato Bold"/>
              </a:rPr>
              <a:t>WHY IS ABSORPTION ADAPTIVE? TAKING A CLOSER LOOK AT ITEMS ON THE HEALTHY-UNHEALTHY SCALE</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047131" y="507055"/>
            <a:ext cx="14193737" cy="8645276"/>
          </a:xfrm>
          <a:custGeom>
            <a:avLst/>
            <a:gdLst/>
            <a:ahLst/>
            <a:cxnLst/>
            <a:rect l="l" t="t" r="r" b="b"/>
            <a:pathLst>
              <a:path w="14193737" h="8645276">
                <a:moveTo>
                  <a:pt x="0" y="0"/>
                </a:moveTo>
                <a:lnTo>
                  <a:pt x="14193738" y="0"/>
                </a:lnTo>
                <a:lnTo>
                  <a:pt x="14193738" y="8645277"/>
                </a:lnTo>
                <a:lnTo>
                  <a:pt x="0" y="864527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1196923" y="6701623"/>
            <a:ext cx="1700417" cy="422275"/>
          </a:xfrm>
          <a:prstGeom prst="rect">
            <a:avLst/>
          </a:prstGeom>
        </p:spPr>
        <p:txBody>
          <a:bodyPr lIns="0" tIns="0" rIns="0" bIns="0" rtlCol="0" anchor="t">
            <a:spAutoFit/>
          </a:bodyPr>
          <a:lstStyle/>
          <a:p>
            <a:pPr algn="ctr">
              <a:lnSpc>
                <a:spcPts val="3499"/>
              </a:lnSpc>
              <a:spcBef>
                <a:spcPct val="0"/>
              </a:spcBef>
            </a:pPr>
            <a:r>
              <a:rPr lang="en-US" sz="2499">
                <a:solidFill>
                  <a:srgbClr val="FFFFFF"/>
                </a:solidFill>
                <a:latin typeface="Lato Bold"/>
              </a:rPr>
              <a:t>Ads</a:t>
            </a:r>
          </a:p>
        </p:txBody>
      </p:sp>
      <p:sp>
        <p:nvSpPr>
          <p:cNvPr id="4" name="TextBox 4"/>
          <p:cNvSpPr txBox="1"/>
          <p:nvPr/>
        </p:nvSpPr>
        <p:spPr>
          <a:xfrm>
            <a:off x="2591204" y="2554291"/>
            <a:ext cx="13105591" cy="5257850"/>
          </a:xfrm>
          <a:prstGeom prst="rect">
            <a:avLst/>
          </a:prstGeom>
        </p:spPr>
        <p:txBody>
          <a:bodyPr lIns="0" tIns="0" rIns="0" bIns="0" rtlCol="0" anchor="t">
            <a:spAutoFit/>
          </a:bodyPr>
          <a:lstStyle/>
          <a:p>
            <a:pPr algn="ctr">
              <a:lnSpc>
                <a:spcPts val="8206"/>
              </a:lnSpc>
            </a:pPr>
            <a:r>
              <a:rPr lang="en-US" sz="7460" dirty="0">
                <a:solidFill>
                  <a:srgbClr val="000000"/>
                </a:solidFill>
                <a:latin typeface="Lato Bold"/>
              </a:rPr>
              <a:t>IS ABSORPTION INTO MUSIC</a:t>
            </a:r>
          </a:p>
          <a:p>
            <a:pPr algn="ctr">
              <a:lnSpc>
                <a:spcPts val="8206"/>
              </a:lnSpc>
            </a:pPr>
            <a:r>
              <a:rPr lang="en-US" sz="7460" dirty="0">
                <a:solidFill>
                  <a:srgbClr val="000000"/>
                </a:solidFill>
                <a:latin typeface="Lato Bold"/>
              </a:rPr>
              <a:t>ADAPTIVE IN ADVERSE CONTEXTS BECAUSE IT ALLOWS INDIVIDUALS TO 'ESCAPE' THESE CONTEXTS?</a:t>
            </a:r>
          </a:p>
        </p:txBody>
      </p:sp>
      <p:sp>
        <p:nvSpPr>
          <p:cNvPr id="5" name="TextBox 5"/>
          <p:cNvSpPr txBox="1"/>
          <p:nvPr/>
        </p:nvSpPr>
        <p:spPr>
          <a:xfrm>
            <a:off x="15390660" y="3238770"/>
            <a:ext cx="1700417" cy="422275"/>
          </a:xfrm>
          <a:prstGeom prst="rect">
            <a:avLst/>
          </a:prstGeom>
        </p:spPr>
        <p:txBody>
          <a:bodyPr lIns="0" tIns="0" rIns="0" bIns="0" rtlCol="0" anchor="t">
            <a:spAutoFit/>
          </a:bodyPr>
          <a:lstStyle/>
          <a:p>
            <a:pPr algn="ctr">
              <a:lnSpc>
                <a:spcPts val="3499"/>
              </a:lnSpc>
              <a:spcBef>
                <a:spcPct val="0"/>
              </a:spcBef>
            </a:pPr>
            <a:r>
              <a:rPr lang="en-US" sz="2499">
                <a:solidFill>
                  <a:srgbClr val="FFFFFF"/>
                </a:solidFill>
                <a:latin typeface="Lato Bold"/>
              </a:rPr>
              <a:t>Trends</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03324" y="1831043"/>
            <a:ext cx="7508651" cy="6213571"/>
            <a:chOff x="0" y="0"/>
            <a:chExt cx="10011534" cy="8284762"/>
          </a:xfrm>
        </p:grpSpPr>
        <p:grpSp>
          <p:nvGrpSpPr>
            <p:cNvPr id="3" name="Group 3"/>
            <p:cNvGrpSpPr/>
            <p:nvPr/>
          </p:nvGrpSpPr>
          <p:grpSpPr>
            <a:xfrm>
              <a:off x="0" y="66565"/>
              <a:ext cx="10011534" cy="8218197"/>
              <a:chOff x="0" y="0"/>
              <a:chExt cx="1531944" cy="1257531"/>
            </a:xfrm>
          </p:grpSpPr>
          <p:sp>
            <p:nvSpPr>
              <p:cNvPr id="4" name="Freeform 4"/>
              <p:cNvSpPr/>
              <p:nvPr/>
            </p:nvSpPr>
            <p:spPr>
              <a:xfrm>
                <a:off x="0" y="0"/>
                <a:ext cx="1531944" cy="1257531"/>
              </a:xfrm>
              <a:custGeom>
                <a:avLst/>
                <a:gdLst/>
                <a:ahLst/>
                <a:cxnLst/>
                <a:rect l="l" t="t" r="r" b="b"/>
                <a:pathLst>
                  <a:path w="1531944" h="1257531">
                    <a:moveTo>
                      <a:pt x="51553" y="0"/>
                    </a:moveTo>
                    <a:lnTo>
                      <a:pt x="1480391" y="0"/>
                    </a:lnTo>
                    <a:cubicBezTo>
                      <a:pt x="1494064" y="0"/>
                      <a:pt x="1507176" y="5431"/>
                      <a:pt x="1516844" y="15100"/>
                    </a:cubicBezTo>
                    <a:cubicBezTo>
                      <a:pt x="1526513" y="24768"/>
                      <a:pt x="1531944" y="37881"/>
                      <a:pt x="1531944" y="51553"/>
                    </a:cubicBezTo>
                    <a:lnTo>
                      <a:pt x="1531944" y="1205978"/>
                    </a:lnTo>
                    <a:cubicBezTo>
                      <a:pt x="1531944" y="1234450"/>
                      <a:pt x="1508863" y="1257531"/>
                      <a:pt x="1480391" y="1257531"/>
                    </a:cubicBezTo>
                    <a:lnTo>
                      <a:pt x="51553" y="1257531"/>
                    </a:lnTo>
                    <a:cubicBezTo>
                      <a:pt x="23081" y="1257531"/>
                      <a:pt x="0" y="1234450"/>
                      <a:pt x="0" y="1205978"/>
                    </a:cubicBezTo>
                    <a:lnTo>
                      <a:pt x="0" y="51553"/>
                    </a:lnTo>
                    <a:cubicBezTo>
                      <a:pt x="0" y="23081"/>
                      <a:pt x="23081" y="0"/>
                      <a:pt x="51553" y="0"/>
                    </a:cubicBezTo>
                    <a:close/>
                  </a:path>
                </a:pathLst>
              </a:custGeom>
              <a:solidFill>
                <a:srgbClr val="FFFFFF"/>
              </a:solidFill>
              <a:ln w="38100">
                <a:solidFill>
                  <a:srgbClr val="000000"/>
                </a:solidFill>
              </a:ln>
            </p:spPr>
          </p:sp>
          <p:sp>
            <p:nvSpPr>
              <p:cNvPr id="5" name="TextBox 5"/>
              <p:cNvSpPr txBox="1"/>
              <p:nvPr/>
            </p:nvSpPr>
            <p:spPr>
              <a:xfrm>
                <a:off x="0" y="-47625"/>
                <a:ext cx="812800" cy="860425"/>
              </a:xfrm>
              <a:prstGeom prst="rect">
                <a:avLst/>
              </a:prstGeom>
            </p:spPr>
            <p:txBody>
              <a:bodyPr lIns="50800" tIns="50800" rIns="50800" bIns="50800" rtlCol="0" anchor="ctr"/>
              <a:lstStyle/>
              <a:p>
                <a:pPr algn="ctr">
                  <a:lnSpc>
                    <a:spcPts val="3499"/>
                  </a:lnSpc>
                </a:pPr>
                <a:endParaRPr/>
              </a:p>
            </p:txBody>
          </p:sp>
        </p:grpSp>
        <p:grpSp>
          <p:nvGrpSpPr>
            <p:cNvPr id="6" name="Group 6"/>
            <p:cNvGrpSpPr/>
            <p:nvPr/>
          </p:nvGrpSpPr>
          <p:grpSpPr>
            <a:xfrm>
              <a:off x="0" y="0"/>
              <a:ext cx="10011534" cy="1224118"/>
              <a:chOff x="0" y="0"/>
              <a:chExt cx="1531944" cy="187312"/>
            </a:xfrm>
          </p:grpSpPr>
          <p:sp>
            <p:nvSpPr>
              <p:cNvPr id="7" name="Freeform 7"/>
              <p:cNvSpPr/>
              <p:nvPr/>
            </p:nvSpPr>
            <p:spPr>
              <a:xfrm>
                <a:off x="0" y="0"/>
                <a:ext cx="1531944" cy="187312"/>
              </a:xfrm>
              <a:custGeom>
                <a:avLst/>
                <a:gdLst/>
                <a:ahLst/>
                <a:cxnLst/>
                <a:rect l="l" t="t" r="r" b="b"/>
                <a:pathLst>
                  <a:path w="1531944" h="187312">
                    <a:moveTo>
                      <a:pt x="51553" y="0"/>
                    </a:moveTo>
                    <a:lnTo>
                      <a:pt x="1480391" y="0"/>
                    </a:lnTo>
                    <a:cubicBezTo>
                      <a:pt x="1494064" y="0"/>
                      <a:pt x="1507176" y="5431"/>
                      <a:pt x="1516844" y="15100"/>
                    </a:cubicBezTo>
                    <a:cubicBezTo>
                      <a:pt x="1526513" y="24768"/>
                      <a:pt x="1531944" y="37881"/>
                      <a:pt x="1531944" y="51553"/>
                    </a:cubicBezTo>
                    <a:lnTo>
                      <a:pt x="1531944" y="135759"/>
                    </a:lnTo>
                    <a:cubicBezTo>
                      <a:pt x="1531944" y="149431"/>
                      <a:pt x="1526513" y="162544"/>
                      <a:pt x="1516844" y="172212"/>
                    </a:cubicBezTo>
                    <a:cubicBezTo>
                      <a:pt x="1507176" y="181880"/>
                      <a:pt x="1494064" y="187312"/>
                      <a:pt x="1480391" y="187312"/>
                    </a:cubicBezTo>
                    <a:lnTo>
                      <a:pt x="51553" y="187312"/>
                    </a:lnTo>
                    <a:cubicBezTo>
                      <a:pt x="23081" y="187312"/>
                      <a:pt x="0" y="164231"/>
                      <a:pt x="0" y="135759"/>
                    </a:cubicBezTo>
                    <a:lnTo>
                      <a:pt x="0" y="51553"/>
                    </a:lnTo>
                    <a:cubicBezTo>
                      <a:pt x="0" y="23081"/>
                      <a:pt x="23081" y="0"/>
                      <a:pt x="51553" y="0"/>
                    </a:cubicBezTo>
                    <a:close/>
                  </a:path>
                </a:pathLst>
              </a:custGeom>
              <a:solidFill>
                <a:srgbClr val="FF1616"/>
              </a:solidFill>
              <a:ln w="38100">
                <a:solidFill>
                  <a:srgbClr val="000000"/>
                </a:solidFill>
              </a:ln>
            </p:spPr>
          </p:sp>
          <p:sp>
            <p:nvSpPr>
              <p:cNvPr id="8" name="TextBox 8"/>
              <p:cNvSpPr txBox="1"/>
              <p:nvPr/>
            </p:nvSpPr>
            <p:spPr>
              <a:xfrm>
                <a:off x="0" y="-47625"/>
                <a:ext cx="812800" cy="860425"/>
              </a:xfrm>
              <a:prstGeom prst="rect">
                <a:avLst/>
              </a:prstGeom>
            </p:spPr>
            <p:txBody>
              <a:bodyPr lIns="50800" tIns="50800" rIns="50800" bIns="50800" rtlCol="0" anchor="ctr"/>
              <a:lstStyle/>
              <a:p>
                <a:pPr algn="ctr">
                  <a:lnSpc>
                    <a:spcPts val="3499"/>
                  </a:lnSpc>
                </a:pPr>
                <a:endParaRPr/>
              </a:p>
            </p:txBody>
          </p:sp>
        </p:grpSp>
        <p:grpSp>
          <p:nvGrpSpPr>
            <p:cNvPr id="9" name="Group 9"/>
            <p:cNvGrpSpPr/>
            <p:nvPr/>
          </p:nvGrpSpPr>
          <p:grpSpPr>
            <a:xfrm>
              <a:off x="0" y="612059"/>
              <a:ext cx="688566" cy="612059"/>
              <a:chOff x="0" y="0"/>
              <a:chExt cx="105363" cy="93656"/>
            </a:xfrm>
          </p:grpSpPr>
          <p:sp>
            <p:nvSpPr>
              <p:cNvPr id="10" name="Freeform 10"/>
              <p:cNvSpPr/>
              <p:nvPr/>
            </p:nvSpPr>
            <p:spPr>
              <a:xfrm>
                <a:off x="0" y="0"/>
                <a:ext cx="105363" cy="93656"/>
              </a:xfrm>
              <a:custGeom>
                <a:avLst/>
                <a:gdLst/>
                <a:ahLst/>
                <a:cxnLst/>
                <a:rect l="l" t="t" r="r" b="b"/>
                <a:pathLst>
                  <a:path w="105363" h="93656">
                    <a:moveTo>
                      <a:pt x="0" y="0"/>
                    </a:moveTo>
                    <a:lnTo>
                      <a:pt x="105363" y="0"/>
                    </a:lnTo>
                    <a:lnTo>
                      <a:pt x="105363" y="93656"/>
                    </a:lnTo>
                    <a:lnTo>
                      <a:pt x="0" y="93656"/>
                    </a:lnTo>
                    <a:close/>
                  </a:path>
                </a:pathLst>
              </a:custGeom>
              <a:solidFill>
                <a:srgbClr val="FF1616"/>
              </a:solidFill>
              <a:ln w="38100">
                <a:solidFill>
                  <a:srgbClr val="000000"/>
                </a:solidFill>
              </a:ln>
            </p:spPr>
          </p:sp>
          <p:sp>
            <p:nvSpPr>
              <p:cNvPr id="11" name="TextBox 11"/>
              <p:cNvSpPr txBox="1"/>
              <p:nvPr/>
            </p:nvSpPr>
            <p:spPr>
              <a:xfrm>
                <a:off x="0" y="-47625"/>
                <a:ext cx="812800" cy="860425"/>
              </a:xfrm>
              <a:prstGeom prst="rect">
                <a:avLst/>
              </a:prstGeom>
            </p:spPr>
            <p:txBody>
              <a:bodyPr lIns="50800" tIns="50800" rIns="50800" bIns="50800" rtlCol="0" anchor="ctr"/>
              <a:lstStyle/>
              <a:p>
                <a:pPr algn="ctr">
                  <a:lnSpc>
                    <a:spcPts val="3499"/>
                  </a:lnSpc>
                </a:pPr>
                <a:endParaRPr/>
              </a:p>
            </p:txBody>
          </p:sp>
        </p:grpSp>
        <p:grpSp>
          <p:nvGrpSpPr>
            <p:cNvPr id="12" name="Group 12"/>
            <p:cNvGrpSpPr/>
            <p:nvPr/>
          </p:nvGrpSpPr>
          <p:grpSpPr>
            <a:xfrm>
              <a:off x="69104" y="572712"/>
              <a:ext cx="688566" cy="592386"/>
              <a:chOff x="0" y="0"/>
              <a:chExt cx="105363" cy="90646"/>
            </a:xfrm>
          </p:grpSpPr>
          <p:sp>
            <p:nvSpPr>
              <p:cNvPr id="13" name="Freeform 13"/>
              <p:cNvSpPr/>
              <p:nvPr/>
            </p:nvSpPr>
            <p:spPr>
              <a:xfrm>
                <a:off x="0" y="0"/>
                <a:ext cx="105363" cy="90646"/>
              </a:xfrm>
              <a:custGeom>
                <a:avLst/>
                <a:gdLst/>
                <a:ahLst/>
                <a:cxnLst/>
                <a:rect l="l" t="t" r="r" b="b"/>
                <a:pathLst>
                  <a:path w="105363" h="90646">
                    <a:moveTo>
                      <a:pt x="0" y="0"/>
                    </a:moveTo>
                    <a:lnTo>
                      <a:pt x="105363" y="0"/>
                    </a:lnTo>
                    <a:lnTo>
                      <a:pt x="105363" y="90646"/>
                    </a:lnTo>
                    <a:lnTo>
                      <a:pt x="0" y="90646"/>
                    </a:lnTo>
                    <a:close/>
                  </a:path>
                </a:pathLst>
              </a:custGeom>
              <a:solidFill>
                <a:srgbClr val="FF1616"/>
              </a:solidFill>
              <a:ln>
                <a:noFill/>
              </a:ln>
            </p:spPr>
          </p:sp>
          <p:sp>
            <p:nvSpPr>
              <p:cNvPr id="14" name="TextBox 14"/>
              <p:cNvSpPr txBox="1"/>
              <p:nvPr/>
            </p:nvSpPr>
            <p:spPr>
              <a:xfrm>
                <a:off x="0" y="-47625"/>
                <a:ext cx="812800" cy="860425"/>
              </a:xfrm>
              <a:prstGeom prst="rect">
                <a:avLst/>
              </a:prstGeom>
            </p:spPr>
            <p:txBody>
              <a:bodyPr lIns="50800" tIns="50800" rIns="50800" bIns="50800" rtlCol="0" anchor="ctr"/>
              <a:lstStyle/>
              <a:p>
                <a:pPr algn="ctr">
                  <a:lnSpc>
                    <a:spcPts val="3499"/>
                  </a:lnSpc>
                </a:pPr>
                <a:endParaRPr/>
              </a:p>
            </p:txBody>
          </p:sp>
        </p:grpSp>
        <p:grpSp>
          <p:nvGrpSpPr>
            <p:cNvPr id="15" name="Group 15"/>
            <p:cNvGrpSpPr/>
            <p:nvPr/>
          </p:nvGrpSpPr>
          <p:grpSpPr>
            <a:xfrm>
              <a:off x="793738" y="378251"/>
              <a:ext cx="459044" cy="459044"/>
              <a:chOff x="0" y="0"/>
              <a:chExt cx="812800" cy="812800"/>
            </a:xfrm>
          </p:grpSpPr>
          <p:sp>
            <p:nvSpPr>
              <p:cNvPr id="16" name="Freeform 16"/>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FFFFFF"/>
              </a:solidFill>
            </p:spPr>
          </p:sp>
          <p:sp>
            <p:nvSpPr>
              <p:cNvPr id="17" name="TextBox 17"/>
              <p:cNvSpPr txBox="1"/>
              <p:nvPr/>
            </p:nvSpPr>
            <p:spPr>
              <a:xfrm>
                <a:off x="0" y="-47625"/>
                <a:ext cx="812800" cy="860425"/>
              </a:xfrm>
              <a:prstGeom prst="rect">
                <a:avLst/>
              </a:prstGeom>
            </p:spPr>
            <p:txBody>
              <a:bodyPr lIns="50800" tIns="50800" rIns="50800" bIns="50800" rtlCol="0" anchor="ctr"/>
              <a:lstStyle/>
              <a:p>
                <a:pPr algn="ctr">
                  <a:lnSpc>
                    <a:spcPts val="3499"/>
                  </a:lnSpc>
                </a:pPr>
                <a:endParaRPr/>
              </a:p>
            </p:txBody>
          </p:sp>
        </p:grpSp>
        <p:grpSp>
          <p:nvGrpSpPr>
            <p:cNvPr id="18" name="Group 18"/>
            <p:cNvGrpSpPr/>
            <p:nvPr/>
          </p:nvGrpSpPr>
          <p:grpSpPr>
            <a:xfrm>
              <a:off x="1627184" y="395670"/>
              <a:ext cx="424206" cy="424206"/>
              <a:chOff x="0" y="0"/>
              <a:chExt cx="812800" cy="812800"/>
            </a:xfrm>
          </p:grpSpPr>
          <p:sp>
            <p:nvSpPr>
              <p:cNvPr id="19" name="Freeform 19"/>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p:spPr>
          </p:sp>
          <p:sp>
            <p:nvSpPr>
              <p:cNvPr id="20" name="TextBox 20"/>
              <p:cNvSpPr txBox="1"/>
              <p:nvPr/>
            </p:nvSpPr>
            <p:spPr>
              <a:xfrm>
                <a:off x="76200" y="28575"/>
                <a:ext cx="660400" cy="708025"/>
              </a:xfrm>
              <a:prstGeom prst="rect">
                <a:avLst/>
              </a:prstGeom>
            </p:spPr>
            <p:txBody>
              <a:bodyPr lIns="50800" tIns="50800" rIns="50800" bIns="50800" rtlCol="0" anchor="ctr"/>
              <a:lstStyle/>
              <a:p>
                <a:pPr algn="ctr">
                  <a:lnSpc>
                    <a:spcPts val="3499"/>
                  </a:lnSpc>
                </a:pPr>
                <a:endParaRPr/>
              </a:p>
            </p:txBody>
          </p:sp>
        </p:grpSp>
        <p:grpSp>
          <p:nvGrpSpPr>
            <p:cNvPr id="21" name="Group 21"/>
            <p:cNvGrpSpPr/>
            <p:nvPr/>
          </p:nvGrpSpPr>
          <p:grpSpPr>
            <a:xfrm>
              <a:off x="2425791" y="395670"/>
              <a:ext cx="484807" cy="424206"/>
              <a:chOff x="0" y="0"/>
              <a:chExt cx="812800" cy="711200"/>
            </a:xfrm>
          </p:grpSpPr>
          <p:sp>
            <p:nvSpPr>
              <p:cNvPr id="22" name="Freeform 22"/>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FFFFFF"/>
              </a:solidFill>
            </p:spPr>
          </p:sp>
          <p:sp>
            <p:nvSpPr>
              <p:cNvPr id="23" name="TextBox 23"/>
              <p:cNvSpPr txBox="1"/>
              <p:nvPr/>
            </p:nvSpPr>
            <p:spPr>
              <a:xfrm>
                <a:off x="127000" y="282575"/>
                <a:ext cx="558800" cy="377825"/>
              </a:xfrm>
              <a:prstGeom prst="rect">
                <a:avLst/>
              </a:prstGeom>
            </p:spPr>
            <p:txBody>
              <a:bodyPr lIns="50800" tIns="50800" rIns="50800" bIns="50800" rtlCol="0" anchor="ctr"/>
              <a:lstStyle/>
              <a:p>
                <a:pPr algn="ctr">
                  <a:lnSpc>
                    <a:spcPts val="3499"/>
                  </a:lnSpc>
                </a:pPr>
                <a:endParaRPr/>
              </a:p>
            </p:txBody>
          </p:sp>
        </p:grpSp>
        <p:grpSp>
          <p:nvGrpSpPr>
            <p:cNvPr id="24" name="Group 24"/>
            <p:cNvGrpSpPr/>
            <p:nvPr/>
          </p:nvGrpSpPr>
          <p:grpSpPr>
            <a:xfrm>
              <a:off x="9306573" y="612059"/>
              <a:ext cx="704961" cy="612059"/>
              <a:chOff x="0" y="0"/>
              <a:chExt cx="107872" cy="93656"/>
            </a:xfrm>
          </p:grpSpPr>
          <p:sp>
            <p:nvSpPr>
              <p:cNvPr id="25" name="Freeform 25"/>
              <p:cNvSpPr/>
              <p:nvPr/>
            </p:nvSpPr>
            <p:spPr>
              <a:xfrm>
                <a:off x="0" y="0"/>
                <a:ext cx="107872" cy="93656"/>
              </a:xfrm>
              <a:custGeom>
                <a:avLst/>
                <a:gdLst/>
                <a:ahLst/>
                <a:cxnLst/>
                <a:rect l="l" t="t" r="r" b="b"/>
                <a:pathLst>
                  <a:path w="107872" h="93656">
                    <a:moveTo>
                      <a:pt x="0" y="0"/>
                    </a:moveTo>
                    <a:lnTo>
                      <a:pt x="107872" y="0"/>
                    </a:lnTo>
                    <a:lnTo>
                      <a:pt x="107872" y="93656"/>
                    </a:lnTo>
                    <a:lnTo>
                      <a:pt x="0" y="93656"/>
                    </a:lnTo>
                    <a:close/>
                  </a:path>
                </a:pathLst>
              </a:custGeom>
              <a:solidFill>
                <a:srgbClr val="FF1616"/>
              </a:solidFill>
              <a:ln w="38100">
                <a:solidFill>
                  <a:srgbClr val="000000"/>
                </a:solidFill>
              </a:ln>
            </p:spPr>
          </p:sp>
          <p:sp>
            <p:nvSpPr>
              <p:cNvPr id="26" name="TextBox 26"/>
              <p:cNvSpPr txBox="1"/>
              <p:nvPr/>
            </p:nvSpPr>
            <p:spPr>
              <a:xfrm>
                <a:off x="0" y="-47625"/>
                <a:ext cx="812800" cy="860425"/>
              </a:xfrm>
              <a:prstGeom prst="rect">
                <a:avLst/>
              </a:prstGeom>
            </p:spPr>
            <p:txBody>
              <a:bodyPr lIns="50800" tIns="50800" rIns="50800" bIns="50800" rtlCol="0" anchor="ctr"/>
              <a:lstStyle/>
              <a:p>
                <a:pPr algn="ctr">
                  <a:lnSpc>
                    <a:spcPts val="3499"/>
                  </a:lnSpc>
                </a:pPr>
                <a:endParaRPr/>
              </a:p>
            </p:txBody>
          </p:sp>
        </p:grpSp>
        <p:grpSp>
          <p:nvGrpSpPr>
            <p:cNvPr id="27" name="Group 27"/>
            <p:cNvGrpSpPr/>
            <p:nvPr/>
          </p:nvGrpSpPr>
          <p:grpSpPr>
            <a:xfrm>
              <a:off x="9254465" y="572712"/>
              <a:ext cx="688566" cy="592386"/>
              <a:chOff x="0" y="0"/>
              <a:chExt cx="105363" cy="90646"/>
            </a:xfrm>
          </p:grpSpPr>
          <p:sp>
            <p:nvSpPr>
              <p:cNvPr id="28" name="Freeform 28"/>
              <p:cNvSpPr/>
              <p:nvPr/>
            </p:nvSpPr>
            <p:spPr>
              <a:xfrm>
                <a:off x="0" y="0"/>
                <a:ext cx="105363" cy="90646"/>
              </a:xfrm>
              <a:custGeom>
                <a:avLst/>
                <a:gdLst/>
                <a:ahLst/>
                <a:cxnLst/>
                <a:rect l="l" t="t" r="r" b="b"/>
                <a:pathLst>
                  <a:path w="105363" h="90646">
                    <a:moveTo>
                      <a:pt x="0" y="0"/>
                    </a:moveTo>
                    <a:lnTo>
                      <a:pt x="105363" y="0"/>
                    </a:lnTo>
                    <a:lnTo>
                      <a:pt x="105363" y="90646"/>
                    </a:lnTo>
                    <a:lnTo>
                      <a:pt x="0" y="90646"/>
                    </a:lnTo>
                    <a:close/>
                  </a:path>
                </a:pathLst>
              </a:custGeom>
              <a:solidFill>
                <a:srgbClr val="FF1616"/>
              </a:solidFill>
              <a:ln>
                <a:noFill/>
              </a:ln>
            </p:spPr>
          </p:sp>
          <p:sp>
            <p:nvSpPr>
              <p:cNvPr id="29" name="TextBox 29"/>
              <p:cNvSpPr txBox="1"/>
              <p:nvPr/>
            </p:nvSpPr>
            <p:spPr>
              <a:xfrm>
                <a:off x="0" y="-47625"/>
                <a:ext cx="812800" cy="860425"/>
              </a:xfrm>
              <a:prstGeom prst="rect">
                <a:avLst/>
              </a:prstGeom>
            </p:spPr>
            <p:txBody>
              <a:bodyPr lIns="50800" tIns="50800" rIns="50800" bIns="50800" rtlCol="0" anchor="ctr"/>
              <a:lstStyle/>
              <a:p>
                <a:pPr algn="ctr">
                  <a:lnSpc>
                    <a:spcPts val="3499"/>
                  </a:lnSpc>
                </a:pPr>
                <a:endParaRPr/>
              </a:p>
            </p:txBody>
          </p:sp>
        </p:grpSp>
      </p:grpSp>
      <p:sp>
        <p:nvSpPr>
          <p:cNvPr id="33" name="TextBox 33"/>
          <p:cNvSpPr txBox="1"/>
          <p:nvPr/>
        </p:nvSpPr>
        <p:spPr>
          <a:xfrm>
            <a:off x="9443331" y="1691026"/>
            <a:ext cx="4561515" cy="461772"/>
          </a:xfrm>
          <a:prstGeom prst="rect">
            <a:avLst/>
          </a:prstGeom>
        </p:spPr>
        <p:txBody>
          <a:bodyPr lIns="0" tIns="0" rIns="0" bIns="0" rtlCol="0" anchor="t">
            <a:spAutoFit/>
          </a:bodyPr>
          <a:lstStyle/>
          <a:p>
            <a:pPr>
              <a:lnSpc>
                <a:spcPts val="3383"/>
              </a:lnSpc>
            </a:pPr>
            <a:r>
              <a:rPr lang="en-US" sz="3599">
                <a:solidFill>
                  <a:srgbClr val="000000"/>
                </a:solidFill>
                <a:latin typeface="Lato Bold"/>
              </a:rPr>
              <a:t>PARTICIPANTS</a:t>
            </a:r>
          </a:p>
        </p:txBody>
      </p:sp>
      <p:sp>
        <p:nvSpPr>
          <p:cNvPr id="34" name="TextBox 34"/>
          <p:cNvSpPr txBox="1"/>
          <p:nvPr/>
        </p:nvSpPr>
        <p:spPr>
          <a:xfrm>
            <a:off x="9622171" y="2303857"/>
            <a:ext cx="7495734" cy="942975"/>
          </a:xfrm>
          <a:prstGeom prst="rect">
            <a:avLst/>
          </a:prstGeom>
        </p:spPr>
        <p:txBody>
          <a:bodyPr lIns="0" tIns="0" rIns="0" bIns="0" rtlCol="0" anchor="t">
            <a:spAutoFit/>
          </a:bodyPr>
          <a:lstStyle/>
          <a:p>
            <a:pPr marL="669286" lvl="1" indent="-334643">
              <a:lnSpc>
                <a:spcPts val="3719"/>
              </a:lnSpc>
              <a:buFont typeface="Arial"/>
              <a:buChar char="•"/>
            </a:pPr>
            <a:r>
              <a:rPr lang="en-US" sz="3099" dirty="0">
                <a:solidFill>
                  <a:srgbClr val="000000"/>
                </a:solidFill>
                <a:latin typeface="Lato"/>
              </a:rPr>
              <a:t>288 participants (141F) recruited from a previous experiment</a:t>
            </a:r>
          </a:p>
        </p:txBody>
      </p:sp>
      <p:sp>
        <p:nvSpPr>
          <p:cNvPr id="35" name="TextBox 35"/>
          <p:cNvSpPr txBox="1"/>
          <p:nvPr/>
        </p:nvSpPr>
        <p:spPr>
          <a:xfrm>
            <a:off x="887994" y="3427364"/>
            <a:ext cx="5857898" cy="1838325"/>
          </a:xfrm>
          <a:prstGeom prst="rect">
            <a:avLst/>
          </a:prstGeom>
        </p:spPr>
        <p:txBody>
          <a:bodyPr lIns="0" tIns="0" rIns="0" bIns="0" rtlCol="0" anchor="t">
            <a:spAutoFit/>
          </a:bodyPr>
          <a:lstStyle/>
          <a:p>
            <a:pPr>
              <a:lnSpc>
                <a:spcPts val="7200"/>
              </a:lnSpc>
            </a:pPr>
            <a:r>
              <a:rPr lang="en-US" sz="6000">
                <a:solidFill>
                  <a:srgbClr val="000000"/>
                </a:solidFill>
                <a:latin typeface="Lato Bold"/>
              </a:rPr>
              <a:t>STUDY 2 METHODS</a:t>
            </a:r>
          </a:p>
        </p:txBody>
      </p:sp>
      <p:sp>
        <p:nvSpPr>
          <p:cNvPr id="36" name="TextBox 36"/>
          <p:cNvSpPr txBox="1"/>
          <p:nvPr/>
        </p:nvSpPr>
        <p:spPr>
          <a:xfrm>
            <a:off x="17117906" y="9737153"/>
            <a:ext cx="981178" cy="442770"/>
          </a:xfrm>
          <a:prstGeom prst="rect">
            <a:avLst/>
          </a:prstGeom>
        </p:spPr>
        <p:txBody>
          <a:bodyPr lIns="0" tIns="0" rIns="0" bIns="0" rtlCol="0" anchor="t">
            <a:spAutoFit/>
          </a:bodyPr>
          <a:lstStyle/>
          <a:p>
            <a:pPr algn="ctr">
              <a:lnSpc>
                <a:spcPts val="3697"/>
              </a:lnSpc>
              <a:spcBef>
                <a:spcPct val="0"/>
              </a:spcBef>
            </a:pPr>
            <a:r>
              <a:rPr lang="en-US" sz="2641">
                <a:solidFill>
                  <a:srgbClr val="000000"/>
                </a:solidFill>
                <a:latin typeface="Canva Sans"/>
              </a:rPr>
              <a:t>2</a:t>
            </a:r>
          </a:p>
        </p:txBody>
      </p:sp>
      <p:sp>
        <p:nvSpPr>
          <p:cNvPr id="37" name="Freeform 37"/>
          <p:cNvSpPr/>
          <p:nvPr/>
        </p:nvSpPr>
        <p:spPr>
          <a:xfrm>
            <a:off x="1303866" y="4529887"/>
            <a:ext cx="5026154" cy="3015692"/>
          </a:xfrm>
          <a:custGeom>
            <a:avLst/>
            <a:gdLst/>
            <a:ahLst/>
            <a:cxnLst/>
            <a:rect l="l" t="t" r="r" b="b"/>
            <a:pathLst>
              <a:path w="5026154" h="3015692">
                <a:moveTo>
                  <a:pt x="0" y="0"/>
                </a:moveTo>
                <a:lnTo>
                  <a:pt x="5026154" y="0"/>
                </a:lnTo>
                <a:lnTo>
                  <a:pt x="5026154" y="3015692"/>
                </a:lnTo>
                <a:lnTo>
                  <a:pt x="0" y="3015692"/>
                </a:lnTo>
                <a:lnTo>
                  <a:pt x="0" y="0"/>
                </a:lnTo>
                <a:close/>
              </a:path>
            </a:pathLst>
          </a:custGeom>
          <a:blipFill>
            <a:blip r:embed="rId2"/>
            <a:stretch>
              <a:fillRect/>
            </a:stretch>
          </a:blipFill>
        </p:spPr>
      </p:sp>
      <p:sp>
        <p:nvSpPr>
          <p:cNvPr id="41" name="TextBox 41"/>
          <p:cNvSpPr txBox="1"/>
          <p:nvPr/>
        </p:nvSpPr>
        <p:spPr>
          <a:xfrm>
            <a:off x="9443331" y="4803918"/>
            <a:ext cx="4561515" cy="461772"/>
          </a:xfrm>
          <a:prstGeom prst="rect">
            <a:avLst/>
          </a:prstGeom>
        </p:spPr>
        <p:txBody>
          <a:bodyPr lIns="0" tIns="0" rIns="0" bIns="0" rtlCol="0" anchor="t">
            <a:spAutoFit/>
          </a:bodyPr>
          <a:lstStyle/>
          <a:p>
            <a:pPr>
              <a:lnSpc>
                <a:spcPts val="3383"/>
              </a:lnSpc>
            </a:pPr>
            <a:r>
              <a:rPr lang="en-US" sz="3599">
                <a:solidFill>
                  <a:srgbClr val="000000"/>
                </a:solidFill>
                <a:latin typeface="Lato Bold"/>
              </a:rPr>
              <a:t>MEASURES</a:t>
            </a:r>
          </a:p>
        </p:txBody>
      </p:sp>
      <p:sp>
        <p:nvSpPr>
          <p:cNvPr id="42" name="TextBox 42"/>
          <p:cNvSpPr txBox="1"/>
          <p:nvPr/>
        </p:nvSpPr>
        <p:spPr>
          <a:xfrm>
            <a:off x="9443331" y="5418089"/>
            <a:ext cx="7495734" cy="1876425"/>
          </a:xfrm>
          <a:prstGeom prst="rect">
            <a:avLst/>
          </a:prstGeom>
        </p:spPr>
        <p:txBody>
          <a:bodyPr lIns="0" tIns="0" rIns="0" bIns="0" rtlCol="0" anchor="t">
            <a:spAutoFit/>
          </a:bodyPr>
          <a:lstStyle/>
          <a:p>
            <a:pPr marL="669286" lvl="1" indent="-334643">
              <a:lnSpc>
                <a:spcPts val="3719"/>
              </a:lnSpc>
              <a:buFont typeface="Arial"/>
              <a:buChar char="•"/>
            </a:pPr>
            <a:r>
              <a:rPr lang="en-US" sz="3099">
                <a:solidFill>
                  <a:srgbClr val="000000"/>
                </a:solidFill>
                <a:latin typeface="Lato"/>
              </a:rPr>
              <a:t>Same adversity measures as Study 1</a:t>
            </a:r>
          </a:p>
          <a:p>
            <a:pPr marL="669286" lvl="1" indent="-334643">
              <a:lnSpc>
                <a:spcPts val="3719"/>
              </a:lnSpc>
              <a:buFont typeface="Arial"/>
              <a:buChar char="•"/>
            </a:pPr>
            <a:r>
              <a:rPr lang="en-US" sz="3099">
                <a:solidFill>
                  <a:srgbClr val="000000"/>
                </a:solidFill>
                <a:latin typeface="Lato"/>
              </a:rPr>
              <a:t>BMRQ</a:t>
            </a:r>
          </a:p>
          <a:p>
            <a:pPr marL="669286" lvl="1" indent="-334643">
              <a:lnSpc>
                <a:spcPts val="3719"/>
              </a:lnSpc>
              <a:buFont typeface="Arial"/>
              <a:buChar char="•"/>
            </a:pPr>
            <a:r>
              <a:rPr lang="en-US" sz="3099">
                <a:solidFill>
                  <a:srgbClr val="000000"/>
                </a:solidFill>
                <a:latin typeface="Lato"/>
              </a:rPr>
              <a:t>Absorption in Music Scale (AIMS)</a:t>
            </a:r>
          </a:p>
          <a:p>
            <a:pPr marL="669286" lvl="1" indent="-334643">
              <a:lnSpc>
                <a:spcPts val="3719"/>
              </a:lnSpc>
              <a:buFont typeface="Arial"/>
              <a:buChar char="•"/>
            </a:pPr>
            <a:r>
              <a:rPr lang="en-US" sz="3099">
                <a:solidFill>
                  <a:srgbClr val="000000"/>
                </a:solidFill>
                <a:latin typeface="Lato"/>
              </a:rPr>
              <a:t>Escapism Scale</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929227">
            <a:off x="-2028612" y="4694723"/>
            <a:ext cx="6870257" cy="9127153"/>
          </a:xfrm>
          <a:custGeom>
            <a:avLst/>
            <a:gdLst/>
            <a:ahLst/>
            <a:cxnLst/>
            <a:rect l="l" t="t" r="r" b="b"/>
            <a:pathLst>
              <a:path w="6870257" h="9127153">
                <a:moveTo>
                  <a:pt x="0" y="0"/>
                </a:moveTo>
                <a:lnTo>
                  <a:pt x="6870258" y="0"/>
                </a:lnTo>
                <a:lnTo>
                  <a:pt x="6870258" y="9127154"/>
                </a:lnTo>
                <a:lnTo>
                  <a:pt x="0" y="912715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2177032" flipH="1" flipV="1">
            <a:off x="15449894" y="6028929"/>
            <a:ext cx="6870257" cy="9127153"/>
          </a:xfrm>
          <a:custGeom>
            <a:avLst/>
            <a:gdLst/>
            <a:ahLst/>
            <a:cxnLst/>
            <a:rect l="l" t="t" r="r" b="b"/>
            <a:pathLst>
              <a:path w="6870257" h="9127153">
                <a:moveTo>
                  <a:pt x="6870257" y="9127153"/>
                </a:moveTo>
                <a:lnTo>
                  <a:pt x="0" y="9127153"/>
                </a:lnTo>
                <a:lnTo>
                  <a:pt x="0" y="0"/>
                </a:lnTo>
                <a:lnTo>
                  <a:pt x="6870257" y="0"/>
                </a:lnTo>
                <a:lnTo>
                  <a:pt x="6870257" y="9127153"/>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4144421" y="491257"/>
            <a:ext cx="9651822" cy="9651822"/>
          </a:xfrm>
          <a:custGeom>
            <a:avLst/>
            <a:gdLst/>
            <a:ahLst/>
            <a:cxnLst/>
            <a:rect l="l" t="t" r="r" b="b"/>
            <a:pathLst>
              <a:path w="9651822" h="9651822">
                <a:moveTo>
                  <a:pt x="0" y="0"/>
                </a:moveTo>
                <a:lnTo>
                  <a:pt x="9651822" y="0"/>
                </a:lnTo>
                <a:lnTo>
                  <a:pt x="9651822" y="9651822"/>
                </a:lnTo>
                <a:lnTo>
                  <a:pt x="0" y="9651822"/>
                </a:lnTo>
                <a:lnTo>
                  <a:pt x="0" y="0"/>
                </a:lnTo>
                <a:close/>
              </a:path>
            </a:pathLst>
          </a:custGeom>
          <a:blipFill>
            <a:blip r:embed="rId4"/>
            <a:stretch>
              <a:fillRect/>
            </a:stretch>
          </a:blipFill>
        </p:spPr>
      </p:sp>
      <p:sp>
        <p:nvSpPr>
          <p:cNvPr id="5" name="TextBox 5"/>
          <p:cNvSpPr txBox="1"/>
          <p:nvPr/>
        </p:nvSpPr>
        <p:spPr>
          <a:xfrm>
            <a:off x="643269" y="314037"/>
            <a:ext cx="17792560" cy="1419802"/>
          </a:xfrm>
          <a:prstGeom prst="rect">
            <a:avLst/>
          </a:prstGeom>
        </p:spPr>
        <p:txBody>
          <a:bodyPr lIns="0" tIns="0" rIns="0" bIns="0" rtlCol="0" anchor="t">
            <a:spAutoFit/>
          </a:bodyPr>
          <a:lstStyle/>
          <a:p>
            <a:pPr>
              <a:lnSpc>
                <a:spcPts val="5552"/>
              </a:lnSpc>
            </a:pPr>
            <a:r>
              <a:rPr lang="en-US" sz="4626">
                <a:solidFill>
                  <a:srgbClr val="000000"/>
                </a:solidFill>
                <a:latin typeface="Lato Bold"/>
              </a:rPr>
              <a:t>CONCEPTUAL REPLICATION OF CHAOS &amp; THREAT ASSOCIATIONS WITH ABSORPTION (VIA AIMS)</a:t>
            </a:r>
          </a:p>
        </p:txBody>
      </p:sp>
      <p:grpSp>
        <p:nvGrpSpPr>
          <p:cNvPr id="6" name="Group 6"/>
          <p:cNvGrpSpPr/>
          <p:nvPr/>
        </p:nvGrpSpPr>
        <p:grpSpPr>
          <a:xfrm>
            <a:off x="8787252" y="5672614"/>
            <a:ext cx="222591" cy="214956"/>
            <a:chOff x="0" y="0"/>
            <a:chExt cx="58625" cy="56614"/>
          </a:xfrm>
        </p:grpSpPr>
        <p:sp>
          <p:nvSpPr>
            <p:cNvPr id="7" name="Freeform 7"/>
            <p:cNvSpPr/>
            <p:nvPr/>
          </p:nvSpPr>
          <p:spPr>
            <a:xfrm>
              <a:off x="0" y="0"/>
              <a:ext cx="58625" cy="56614"/>
            </a:xfrm>
            <a:custGeom>
              <a:avLst/>
              <a:gdLst/>
              <a:ahLst/>
              <a:cxnLst/>
              <a:rect l="l" t="t" r="r" b="b"/>
              <a:pathLst>
                <a:path w="58625" h="56614">
                  <a:moveTo>
                    <a:pt x="28307" y="0"/>
                  </a:moveTo>
                  <a:lnTo>
                    <a:pt x="30318" y="0"/>
                  </a:lnTo>
                  <a:cubicBezTo>
                    <a:pt x="37825" y="0"/>
                    <a:pt x="45025" y="2982"/>
                    <a:pt x="50334" y="8291"/>
                  </a:cubicBezTo>
                  <a:cubicBezTo>
                    <a:pt x="55642" y="13600"/>
                    <a:pt x="58625" y="20800"/>
                    <a:pt x="58625" y="28307"/>
                  </a:cubicBezTo>
                  <a:lnTo>
                    <a:pt x="58625" y="28307"/>
                  </a:lnTo>
                  <a:cubicBezTo>
                    <a:pt x="58625" y="35814"/>
                    <a:pt x="55642" y="43014"/>
                    <a:pt x="50334" y="48323"/>
                  </a:cubicBezTo>
                  <a:cubicBezTo>
                    <a:pt x="45025" y="53632"/>
                    <a:pt x="37825" y="56614"/>
                    <a:pt x="30318" y="56614"/>
                  </a:cubicBezTo>
                  <a:lnTo>
                    <a:pt x="28307" y="56614"/>
                  </a:lnTo>
                  <a:cubicBezTo>
                    <a:pt x="20800" y="56614"/>
                    <a:pt x="13600" y="53632"/>
                    <a:pt x="8291" y="48323"/>
                  </a:cubicBezTo>
                  <a:cubicBezTo>
                    <a:pt x="2982" y="43014"/>
                    <a:pt x="0" y="35814"/>
                    <a:pt x="0" y="28307"/>
                  </a:cubicBezTo>
                  <a:lnTo>
                    <a:pt x="0" y="28307"/>
                  </a:lnTo>
                  <a:cubicBezTo>
                    <a:pt x="0" y="20800"/>
                    <a:pt x="2982" y="13600"/>
                    <a:pt x="8291" y="8291"/>
                  </a:cubicBezTo>
                  <a:cubicBezTo>
                    <a:pt x="13600" y="2982"/>
                    <a:pt x="20800" y="0"/>
                    <a:pt x="28307" y="0"/>
                  </a:cubicBezTo>
                  <a:close/>
                </a:path>
              </a:pathLst>
            </a:custGeom>
            <a:solidFill>
              <a:srgbClr val="000000">
                <a:alpha val="0"/>
              </a:srgbClr>
            </a:solidFill>
            <a:ln w="38100">
              <a:solidFill>
                <a:srgbClr val="000000"/>
              </a:solidFill>
            </a:ln>
          </p:spPr>
        </p:sp>
        <p:sp>
          <p:nvSpPr>
            <p:cNvPr id="8" name="TextBox 8"/>
            <p:cNvSpPr txBox="1"/>
            <p:nvPr/>
          </p:nvSpPr>
          <p:spPr>
            <a:xfrm>
              <a:off x="0" y="-47625"/>
              <a:ext cx="812800" cy="860425"/>
            </a:xfrm>
            <a:prstGeom prst="rect">
              <a:avLst/>
            </a:prstGeom>
          </p:spPr>
          <p:txBody>
            <a:bodyPr lIns="50800" tIns="50800" rIns="50800" bIns="50800" rtlCol="0" anchor="ctr"/>
            <a:lstStyle/>
            <a:p>
              <a:pPr algn="ctr">
                <a:lnSpc>
                  <a:spcPts val="3499"/>
                </a:lnSpc>
              </a:pPr>
              <a:endParaRPr/>
            </a:p>
          </p:txBody>
        </p:sp>
      </p:grpSp>
      <p:grpSp>
        <p:nvGrpSpPr>
          <p:cNvPr id="9" name="Group 9"/>
          <p:cNvGrpSpPr/>
          <p:nvPr/>
        </p:nvGrpSpPr>
        <p:grpSpPr>
          <a:xfrm>
            <a:off x="8787252" y="6127858"/>
            <a:ext cx="222591" cy="214956"/>
            <a:chOff x="0" y="0"/>
            <a:chExt cx="58625" cy="56614"/>
          </a:xfrm>
        </p:grpSpPr>
        <p:sp>
          <p:nvSpPr>
            <p:cNvPr id="10" name="Freeform 10"/>
            <p:cNvSpPr/>
            <p:nvPr/>
          </p:nvSpPr>
          <p:spPr>
            <a:xfrm>
              <a:off x="0" y="0"/>
              <a:ext cx="58625" cy="56614"/>
            </a:xfrm>
            <a:custGeom>
              <a:avLst/>
              <a:gdLst/>
              <a:ahLst/>
              <a:cxnLst/>
              <a:rect l="l" t="t" r="r" b="b"/>
              <a:pathLst>
                <a:path w="58625" h="56614">
                  <a:moveTo>
                    <a:pt x="28307" y="0"/>
                  </a:moveTo>
                  <a:lnTo>
                    <a:pt x="30318" y="0"/>
                  </a:lnTo>
                  <a:cubicBezTo>
                    <a:pt x="37825" y="0"/>
                    <a:pt x="45025" y="2982"/>
                    <a:pt x="50334" y="8291"/>
                  </a:cubicBezTo>
                  <a:cubicBezTo>
                    <a:pt x="55642" y="13600"/>
                    <a:pt x="58625" y="20800"/>
                    <a:pt x="58625" y="28307"/>
                  </a:cubicBezTo>
                  <a:lnTo>
                    <a:pt x="58625" y="28307"/>
                  </a:lnTo>
                  <a:cubicBezTo>
                    <a:pt x="58625" y="35814"/>
                    <a:pt x="55642" y="43014"/>
                    <a:pt x="50334" y="48323"/>
                  </a:cubicBezTo>
                  <a:cubicBezTo>
                    <a:pt x="45025" y="53632"/>
                    <a:pt x="37825" y="56614"/>
                    <a:pt x="30318" y="56614"/>
                  </a:cubicBezTo>
                  <a:lnTo>
                    <a:pt x="28307" y="56614"/>
                  </a:lnTo>
                  <a:cubicBezTo>
                    <a:pt x="20800" y="56614"/>
                    <a:pt x="13600" y="53632"/>
                    <a:pt x="8291" y="48323"/>
                  </a:cubicBezTo>
                  <a:cubicBezTo>
                    <a:pt x="2982" y="43014"/>
                    <a:pt x="0" y="35814"/>
                    <a:pt x="0" y="28307"/>
                  </a:cubicBezTo>
                  <a:lnTo>
                    <a:pt x="0" y="28307"/>
                  </a:lnTo>
                  <a:cubicBezTo>
                    <a:pt x="0" y="20800"/>
                    <a:pt x="2982" y="13600"/>
                    <a:pt x="8291" y="8291"/>
                  </a:cubicBezTo>
                  <a:cubicBezTo>
                    <a:pt x="13600" y="2982"/>
                    <a:pt x="20800" y="0"/>
                    <a:pt x="28307" y="0"/>
                  </a:cubicBezTo>
                  <a:close/>
                </a:path>
              </a:pathLst>
            </a:custGeom>
            <a:solidFill>
              <a:srgbClr val="000000">
                <a:alpha val="0"/>
              </a:srgbClr>
            </a:solidFill>
            <a:ln w="38100">
              <a:solidFill>
                <a:srgbClr val="000000"/>
              </a:solidFill>
            </a:ln>
          </p:spPr>
        </p:sp>
        <p:sp>
          <p:nvSpPr>
            <p:cNvPr id="11" name="TextBox 11"/>
            <p:cNvSpPr txBox="1"/>
            <p:nvPr/>
          </p:nvSpPr>
          <p:spPr>
            <a:xfrm>
              <a:off x="0" y="-47625"/>
              <a:ext cx="812800" cy="860425"/>
            </a:xfrm>
            <a:prstGeom prst="rect">
              <a:avLst/>
            </a:prstGeom>
          </p:spPr>
          <p:txBody>
            <a:bodyPr lIns="50800" tIns="50800" rIns="50800" bIns="50800" rtlCol="0" anchor="ctr"/>
            <a:lstStyle/>
            <a:p>
              <a:pPr algn="ctr">
                <a:lnSpc>
                  <a:spcPts val="3499"/>
                </a:lnSpc>
              </a:pPr>
              <a:endParaRPr/>
            </a:p>
          </p:txBody>
        </p:sp>
      </p:grpSp>
      <p:sp>
        <p:nvSpPr>
          <p:cNvPr id="12" name="TextBox 12"/>
          <p:cNvSpPr txBox="1"/>
          <p:nvPr/>
        </p:nvSpPr>
        <p:spPr>
          <a:xfrm>
            <a:off x="17117906" y="9737153"/>
            <a:ext cx="981178" cy="442770"/>
          </a:xfrm>
          <a:prstGeom prst="rect">
            <a:avLst/>
          </a:prstGeom>
        </p:spPr>
        <p:txBody>
          <a:bodyPr lIns="0" tIns="0" rIns="0" bIns="0" rtlCol="0" anchor="t">
            <a:spAutoFit/>
          </a:bodyPr>
          <a:lstStyle/>
          <a:p>
            <a:pPr algn="ctr">
              <a:lnSpc>
                <a:spcPts val="3697"/>
              </a:lnSpc>
              <a:spcBef>
                <a:spcPct val="0"/>
              </a:spcBef>
            </a:pPr>
            <a:r>
              <a:rPr lang="en-US" sz="2641">
                <a:solidFill>
                  <a:srgbClr val="000000"/>
                </a:solidFill>
                <a:latin typeface="Canva Sans"/>
              </a:rPr>
              <a:t>2</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929227">
            <a:off x="-2028612" y="4694723"/>
            <a:ext cx="6870257" cy="9127153"/>
          </a:xfrm>
          <a:custGeom>
            <a:avLst/>
            <a:gdLst/>
            <a:ahLst/>
            <a:cxnLst/>
            <a:rect l="l" t="t" r="r" b="b"/>
            <a:pathLst>
              <a:path w="6870257" h="9127153">
                <a:moveTo>
                  <a:pt x="0" y="0"/>
                </a:moveTo>
                <a:lnTo>
                  <a:pt x="6870258" y="0"/>
                </a:lnTo>
                <a:lnTo>
                  <a:pt x="6870258" y="9127154"/>
                </a:lnTo>
                <a:lnTo>
                  <a:pt x="0" y="912715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2177032" flipH="1" flipV="1">
            <a:off x="15449894" y="6028929"/>
            <a:ext cx="6870257" cy="9127153"/>
          </a:xfrm>
          <a:custGeom>
            <a:avLst/>
            <a:gdLst/>
            <a:ahLst/>
            <a:cxnLst/>
            <a:rect l="l" t="t" r="r" b="b"/>
            <a:pathLst>
              <a:path w="6870257" h="9127153">
                <a:moveTo>
                  <a:pt x="6870257" y="9127153"/>
                </a:moveTo>
                <a:lnTo>
                  <a:pt x="0" y="9127153"/>
                </a:lnTo>
                <a:lnTo>
                  <a:pt x="0" y="0"/>
                </a:lnTo>
                <a:lnTo>
                  <a:pt x="6870257" y="0"/>
                </a:lnTo>
                <a:lnTo>
                  <a:pt x="6870257" y="9127153"/>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5109615" y="1977427"/>
            <a:ext cx="9389369" cy="6566578"/>
          </a:xfrm>
          <a:custGeom>
            <a:avLst/>
            <a:gdLst/>
            <a:ahLst/>
            <a:cxnLst/>
            <a:rect l="l" t="t" r="r" b="b"/>
            <a:pathLst>
              <a:path w="9389369" h="6566578">
                <a:moveTo>
                  <a:pt x="0" y="0"/>
                </a:moveTo>
                <a:lnTo>
                  <a:pt x="9389369" y="0"/>
                </a:lnTo>
                <a:lnTo>
                  <a:pt x="9389369" y="6566578"/>
                </a:lnTo>
                <a:lnTo>
                  <a:pt x="0" y="6566578"/>
                </a:lnTo>
                <a:lnTo>
                  <a:pt x="0" y="0"/>
                </a:lnTo>
                <a:close/>
              </a:path>
            </a:pathLst>
          </a:custGeom>
          <a:blipFill>
            <a:blip r:embed="rId4"/>
            <a:stretch>
              <a:fillRect/>
            </a:stretch>
          </a:blipFill>
        </p:spPr>
      </p:sp>
      <p:sp>
        <p:nvSpPr>
          <p:cNvPr id="5" name="TextBox 5"/>
          <p:cNvSpPr txBox="1"/>
          <p:nvPr/>
        </p:nvSpPr>
        <p:spPr>
          <a:xfrm>
            <a:off x="740415" y="471759"/>
            <a:ext cx="17792560" cy="1419802"/>
          </a:xfrm>
          <a:prstGeom prst="rect">
            <a:avLst/>
          </a:prstGeom>
        </p:spPr>
        <p:txBody>
          <a:bodyPr lIns="0" tIns="0" rIns="0" bIns="0" rtlCol="0" anchor="t">
            <a:spAutoFit/>
          </a:bodyPr>
          <a:lstStyle/>
          <a:p>
            <a:pPr>
              <a:lnSpc>
                <a:spcPts val="5552"/>
              </a:lnSpc>
            </a:pPr>
            <a:r>
              <a:rPr lang="en-US" sz="4626">
                <a:solidFill>
                  <a:srgbClr val="000000"/>
                </a:solidFill>
                <a:latin typeface="Lato Bold"/>
              </a:rPr>
              <a:t>ABSORPTION INTO MUSIC ASSOCIATED WITH USING MUSIC FOR ESCAPISM </a:t>
            </a:r>
          </a:p>
        </p:txBody>
      </p:sp>
      <p:sp>
        <p:nvSpPr>
          <p:cNvPr id="6" name="TextBox 6"/>
          <p:cNvSpPr txBox="1"/>
          <p:nvPr/>
        </p:nvSpPr>
        <p:spPr>
          <a:xfrm>
            <a:off x="5709706" y="8804275"/>
            <a:ext cx="8808329" cy="860425"/>
          </a:xfrm>
          <a:prstGeom prst="rect">
            <a:avLst/>
          </a:prstGeom>
        </p:spPr>
        <p:txBody>
          <a:bodyPr lIns="0" tIns="0" rIns="0" bIns="0" rtlCol="0" anchor="t">
            <a:spAutoFit/>
          </a:bodyPr>
          <a:lstStyle/>
          <a:p>
            <a:pPr algn="ctr">
              <a:lnSpc>
                <a:spcPts val="3499"/>
              </a:lnSpc>
              <a:spcBef>
                <a:spcPct val="0"/>
              </a:spcBef>
            </a:pPr>
            <a:r>
              <a:rPr lang="en-US" sz="2499">
                <a:solidFill>
                  <a:srgbClr val="000000"/>
                </a:solidFill>
                <a:latin typeface="Lato Italics"/>
              </a:rPr>
              <a:t>Escapism ~ Mood Regulation + Emotion Evocation + Social Reward + Music Seeking + Sensorimotor Reward + Absorption</a:t>
            </a:r>
          </a:p>
        </p:txBody>
      </p:sp>
      <p:sp>
        <p:nvSpPr>
          <p:cNvPr id="7" name="TextBox 7"/>
          <p:cNvSpPr txBox="1"/>
          <p:nvPr/>
        </p:nvSpPr>
        <p:spPr>
          <a:xfrm>
            <a:off x="17117906" y="9737153"/>
            <a:ext cx="981178" cy="442770"/>
          </a:xfrm>
          <a:prstGeom prst="rect">
            <a:avLst/>
          </a:prstGeom>
        </p:spPr>
        <p:txBody>
          <a:bodyPr lIns="0" tIns="0" rIns="0" bIns="0" rtlCol="0" anchor="t">
            <a:spAutoFit/>
          </a:bodyPr>
          <a:lstStyle/>
          <a:p>
            <a:pPr algn="ctr">
              <a:lnSpc>
                <a:spcPts val="3697"/>
              </a:lnSpc>
              <a:spcBef>
                <a:spcPct val="0"/>
              </a:spcBef>
            </a:pPr>
            <a:r>
              <a:rPr lang="en-US" sz="2641">
                <a:solidFill>
                  <a:srgbClr val="000000"/>
                </a:solidFill>
                <a:latin typeface="Canva Sans"/>
              </a:rPr>
              <a:t>2</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929227">
            <a:off x="-3187409" y="4694723"/>
            <a:ext cx="6870257" cy="9127153"/>
          </a:xfrm>
          <a:custGeom>
            <a:avLst/>
            <a:gdLst/>
            <a:ahLst/>
            <a:cxnLst/>
            <a:rect l="l" t="t" r="r" b="b"/>
            <a:pathLst>
              <a:path w="6870257" h="9127153">
                <a:moveTo>
                  <a:pt x="0" y="0"/>
                </a:moveTo>
                <a:lnTo>
                  <a:pt x="6870258" y="0"/>
                </a:lnTo>
                <a:lnTo>
                  <a:pt x="6870258" y="9127154"/>
                </a:lnTo>
                <a:lnTo>
                  <a:pt x="0" y="912715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2177032" flipH="1" flipV="1">
            <a:off x="16313193" y="6518131"/>
            <a:ext cx="6870257" cy="9127153"/>
          </a:xfrm>
          <a:custGeom>
            <a:avLst/>
            <a:gdLst/>
            <a:ahLst/>
            <a:cxnLst/>
            <a:rect l="l" t="t" r="r" b="b"/>
            <a:pathLst>
              <a:path w="6870257" h="9127153">
                <a:moveTo>
                  <a:pt x="6870257" y="9127154"/>
                </a:moveTo>
                <a:lnTo>
                  <a:pt x="0" y="9127154"/>
                </a:lnTo>
                <a:lnTo>
                  <a:pt x="0" y="0"/>
                </a:lnTo>
                <a:lnTo>
                  <a:pt x="6870257" y="0"/>
                </a:lnTo>
                <a:lnTo>
                  <a:pt x="6870257" y="9127154"/>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5009721" y="1470443"/>
            <a:ext cx="9084480" cy="6398634"/>
          </a:xfrm>
          <a:custGeom>
            <a:avLst/>
            <a:gdLst/>
            <a:ahLst/>
            <a:cxnLst/>
            <a:rect l="l" t="t" r="r" b="b"/>
            <a:pathLst>
              <a:path w="9084480" h="6398634">
                <a:moveTo>
                  <a:pt x="0" y="0"/>
                </a:moveTo>
                <a:lnTo>
                  <a:pt x="9084480" y="0"/>
                </a:lnTo>
                <a:lnTo>
                  <a:pt x="9084480" y="6398633"/>
                </a:lnTo>
                <a:lnTo>
                  <a:pt x="0" y="6398633"/>
                </a:lnTo>
                <a:lnTo>
                  <a:pt x="0" y="0"/>
                </a:lnTo>
                <a:close/>
              </a:path>
            </a:pathLst>
          </a:custGeom>
          <a:blipFill>
            <a:blip r:embed="rId4"/>
            <a:stretch>
              <a:fillRect/>
            </a:stretch>
          </a:blipFill>
        </p:spPr>
      </p:sp>
      <p:sp>
        <p:nvSpPr>
          <p:cNvPr id="5" name="TextBox 5"/>
          <p:cNvSpPr txBox="1"/>
          <p:nvPr/>
        </p:nvSpPr>
        <p:spPr>
          <a:xfrm>
            <a:off x="247720" y="314037"/>
            <a:ext cx="17792560" cy="1419802"/>
          </a:xfrm>
          <a:prstGeom prst="rect">
            <a:avLst/>
          </a:prstGeom>
        </p:spPr>
        <p:txBody>
          <a:bodyPr lIns="0" tIns="0" rIns="0" bIns="0" rtlCol="0" anchor="t">
            <a:spAutoFit/>
          </a:bodyPr>
          <a:lstStyle/>
          <a:p>
            <a:pPr>
              <a:lnSpc>
                <a:spcPts val="5552"/>
              </a:lnSpc>
            </a:pPr>
            <a:r>
              <a:rPr lang="en-US" sz="4626">
                <a:solidFill>
                  <a:srgbClr val="000000"/>
                </a:solidFill>
                <a:latin typeface="Lato Bold"/>
              </a:rPr>
              <a:t>ABSORPTION MEDIATES THE RELATIONSHIP BETWEEN CHAOS AND RESILIENCE</a:t>
            </a:r>
          </a:p>
        </p:txBody>
      </p:sp>
      <p:sp>
        <p:nvSpPr>
          <p:cNvPr id="6" name="TextBox 6"/>
          <p:cNvSpPr txBox="1"/>
          <p:nvPr/>
        </p:nvSpPr>
        <p:spPr>
          <a:xfrm>
            <a:off x="5009721" y="8125032"/>
            <a:ext cx="9144000" cy="1736725"/>
          </a:xfrm>
          <a:prstGeom prst="rect">
            <a:avLst/>
          </a:prstGeom>
        </p:spPr>
        <p:txBody>
          <a:bodyPr lIns="0" tIns="0" rIns="0" bIns="0" rtlCol="0" anchor="t">
            <a:spAutoFit/>
          </a:bodyPr>
          <a:lstStyle/>
          <a:p>
            <a:pPr algn="just">
              <a:lnSpc>
                <a:spcPts val="3499"/>
              </a:lnSpc>
              <a:spcBef>
                <a:spcPct val="0"/>
              </a:spcBef>
            </a:pPr>
            <a:r>
              <a:rPr lang="en-US" sz="2499">
                <a:solidFill>
                  <a:srgbClr val="000000"/>
                </a:solidFill>
                <a:latin typeface="Lato"/>
              </a:rPr>
              <a:t>AIMS scores did not mediate this relationship for childhood CHAOS scores (indirect effect: B = 0.02 [-0.001, 0.05]), but it did for adolescent CHAOS scores (indirect effect: B = 0.02 [0.001, 0.05]).</a:t>
            </a:r>
          </a:p>
        </p:txBody>
      </p:sp>
      <p:sp>
        <p:nvSpPr>
          <p:cNvPr id="7" name="TextBox 7"/>
          <p:cNvSpPr txBox="1"/>
          <p:nvPr/>
        </p:nvSpPr>
        <p:spPr>
          <a:xfrm>
            <a:off x="17117906" y="9737153"/>
            <a:ext cx="981178" cy="442770"/>
          </a:xfrm>
          <a:prstGeom prst="rect">
            <a:avLst/>
          </a:prstGeom>
        </p:spPr>
        <p:txBody>
          <a:bodyPr lIns="0" tIns="0" rIns="0" bIns="0" rtlCol="0" anchor="t">
            <a:spAutoFit/>
          </a:bodyPr>
          <a:lstStyle/>
          <a:p>
            <a:pPr algn="ctr">
              <a:lnSpc>
                <a:spcPts val="3697"/>
              </a:lnSpc>
              <a:spcBef>
                <a:spcPct val="0"/>
              </a:spcBef>
            </a:pPr>
            <a:r>
              <a:rPr lang="en-US" sz="2641">
                <a:solidFill>
                  <a:srgbClr val="000000"/>
                </a:solidFill>
                <a:latin typeface="Canva Sans"/>
              </a:rPr>
              <a:t>2</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2955272" flipH="1" flipV="1">
            <a:off x="16132820" y="-3210255"/>
            <a:ext cx="6870257" cy="9127153"/>
          </a:xfrm>
          <a:custGeom>
            <a:avLst/>
            <a:gdLst/>
            <a:ahLst/>
            <a:cxnLst/>
            <a:rect l="l" t="t" r="r" b="b"/>
            <a:pathLst>
              <a:path w="6870257" h="9127153">
                <a:moveTo>
                  <a:pt x="6870257" y="9127153"/>
                </a:moveTo>
                <a:lnTo>
                  <a:pt x="0" y="9127153"/>
                </a:lnTo>
                <a:lnTo>
                  <a:pt x="0" y="0"/>
                </a:lnTo>
                <a:lnTo>
                  <a:pt x="6870257" y="0"/>
                </a:lnTo>
                <a:lnTo>
                  <a:pt x="6870257" y="9127153"/>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 name="Freeform 3"/>
          <p:cNvSpPr/>
          <p:nvPr/>
        </p:nvSpPr>
        <p:spPr>
          <a:xfrm>
            <a:off x="1028700" y="699212"/>
            <a:ext cx="5768117" cy="3944908"/>
          </a:xfrm>
          <a:custGeom>
            <a:avLst/>
            <a:gdLst/>
            <a:ahLst/>
            <a:cxnLst/>
            <a:rect l="l" t="t" r="r" b="b"/>
            <a:pathLst>
              <a:path w="5768117" h="3944908">
                <a:moveTo>
                  <a:pt x="0" y="0"/>
                </a:moveTo>
                <a:lnTo>
                  <a:pt x="5768117" y="0"/>
                </a:lnTo>
                <a:lnTo>
                  <a:pt x="5768117" y="3944908"/>
                </a:lnTo>
                <a:lnTo>
                  <a:pt x="0" y="3944908"/>
                </a:lnTo>
                <a:lnTo>
                  <a:pt x="0" y="0"/>
                </a:lnTo>
                <a:close/>
              </a:path>
            </a:pathLst>
          </a:custGeom>
          <a:blipFill>
            <a:blip r:embed="rId5"/>
            <a:stretch>
              <a:fillRect/>
            </a:stretch>
          </a:blipFill>
        </p:spPr>
        <p:txBody>
          <a:bodyPr/>
          <a:lstStyle/>
          <a:p>
            <a:endParaRPr lang="en-US" dirty="0"/>
          </a:p>
        </p:txBody>
      </p:sp>
      <p:sp>
        <p:nvSpPr>
          <p:cNvPr id="4" name="Freeform 4"/>
          <p:cNvSpPr/>
          <p:nvPr/>
        </p:nvSpPr>
        <p:spPr>
          <a:xfrm>
            <a:off x="8288131" y="338599"/>
            <a:ext cx="8971169" cy="4305521"/>
          </a:xfrm>
          <a:custGeom>
            <a:avLst/>
            <a:gdLst/>
            <a:ahLst/>
            <a:cxnLst/>
            <a:rect l="l" t="t" r="r" b="b"/>
            <a:pathLst>
              <a:path w="8971169" h="4305521">
                <a:moveTo>
                  <a:pt x="0" y="0"/>
                </a:moveTo>
                <a:lnTo>
                  <a:pt x="8971169" y="0"/>
                </a:lnTo>
                <a:lnTo>
                  <a:pt x="8971169" y="4305521"/>
                </a:lnTo>
                <a:lnTo>
                  <a:pt x="0" y="4305521"/>
                </a:lnTo>
                <a:lnTo>
                  <a:pt x="0" y="0"/>
                </a:lnTo>
                <a:close/>
              </a:path>
            </a:pathLst>
          </a:custGeom>
          <a:blipFill>
            <a:blip r:embed="rId6"/>
            <a:stretch>
              <a:fillRect/>
            </a:stretch>
          </a:blipFill>
        </p:spPr>
      </p:sp>
      <p:sp>
        <p:nvSpPr>
          <p:cNvPr id="5" name="Freeform 5"/>
          <p:cNvSpPr/>
          <p:nvPr/>
        </p:nvSpPr>
        <p:spPr>
          <a:xfrm>
            <a:off x="1227915" y="4734273"/>
            <a:ext cx="5369687" cy="4964780"/>
          </a:xfrm>
          <a:custGeom>
            <a:avLst/>
            <a:gdLst/>
            <a:ahLst/>
            <a:cxnLst/>
            <a:rect l="l" t="t" r="r" b="b"/>
            <a:pathLst>
              <a:path w="5369687" h="4964780">
                <a:moveTo>
                  <a:pt x="0" y="0"/>
                </a:moveTo>
                <a:lnTo>
                  <a:pt x="5369687" y="0"/>
                </a:lnTo>
                <a:lnTo>
                  <a:pt x="5369687" y="4964780"/>
                </a:lnTo>
                <a:lnTo>
                  <a:pt x="0" y="4964780"/>
                </a:lnTo>
                <a:lnTo>
                  <a:pt x="0" y="0"/>
                </a:lnTo>
                <a:close/>
              </a:path>
            </a:pathLst>
          </a:custGeom>
          <a:blipFill>
            <a:blip r:embed="rId7"/>
            <a:stretch>
              <a:fillRect/>
            </a:stretch>
          </a:blipFill>
        </p:spPr>
      </p:sp>
      <p:sp>
        <p:nvSpPr>
          <p:cNvPr id="6" name="Freeform 6"/>
          <p:cNvSpPr/>
          <p:nvPr/>
        </p:nvSpPr>
        <p:spPr>
          <a:xfrm>
            <a:off x="6597602" y="4931495"/>
            <a:ext cx="9365302" cy="2002984"/>
          </a:xfrm>
          <a:custGeom>
            <a:avLst/>
            <a:gdLst/>
            <a:ahLst/>
            <a:cxnLst/>
            <a:rect l="l" t="t" r="r" b="b"/>
            <a:pathLst>
              <a:path w="9365302" h="2002984">
                <a:moveTo>
                  <a:pt x="0" y="0"/>
                </a:moveTo>
                <a:lnTo>
                  <a:pt x="9365301" y="0"/>
                </a:lnTo>
                <a:lnTo>
                  <a:pt x="9365301" y="2002983"/>
                </a:lnTo>
                <a:lnTo>
                  <a:pt x="0" y="2002983"/>
                </a:lnTo>
                <a:lnTo>
                  <a:pt x="0" y="0"/>
                </a:lnTo>
                <a:close/>
              </a:path>
            </a:pathLst>
          </a:custGeom>
          <a:blipFill>
            <a:blip r:embed="rId8"/>
            <a:stretch>
              <a:fillRect/>
            </a:stretch>
          </a:blipFill>
        </p:spPr>
        <p:txBody>
          <a:bodyPr/>
          <a:lstStyle/>
          <a:p>
            <a:endParaRPr lang="en-US" dirty="0"/>
          </a:p>
        </p:txBody>
      </p:sp>
      <p:sp>
        <p:nvSpPr>
          <p:cNvPr id="7" name="Freeform 7"/>
          <p:cNvSpPr/>
          <p:nvPr/>
        </p:nvSpPr>
        <p:spPr>
          <a:xfrm>
            <a:off x="10021146" y="6033878"/>
            <a:ext cx="7238154" cy="1801200"/>
          </a:xfrm>
          <a:custGeom>
            <a:avLst/>
            <a:gdLst/>
            <a:ahLst/>
            <a:cxnLst/>
            <a:rect l="l" t="t" r="r" b="b"/>
            <a:pathLst>
              <a:path w="7238154" h="1801200">
                <a:moveTo>
                  <a:pt x="0" y="0"/>
                </a:moveTo>
                <a:lnTo>
                  <a:pt x="7238154" y="0"/>
                </a:lnTo>
                <a:lnTo>
                  <a:pt x="7238154" y="1801200"/>
                </a:lnTo>
                <a:lnTo>
                  <a:pt x="0" y="1801200"/>
                </a:lnTo>
                <a:lnTo>
                  <a:pt x="0" y="0"/>
                </a:lnTo>
                <a:close/>
              </a:path>
            </a:pathLst>
          </a:custGeom>
          <a:blipFill>
            <a:blip r:embed="rId9"/>
            <a:stretch>
              <a:fillRect/>
            </a:stretch>
          </a:blipFill>
        </p:spPr>
      </p:sp>
      <p:sp>
        <p:nvSpPr>
          <p:cNvPr id="8" name="Freeform 8"/>
          <p:cNvSpPr/>
          <p:nvPr/>
        </p:nvSpPr>
        <p:spPr>
          <a:xfrm>
            <a:off x="5901200" y="7911813"/>
            <a:ext cx="11707295" cy="543998"/>
          </a:xfrm>
          <a:custGeom>
            <a:avLst/>
            <a:gdLst/>
            <a:ahLst/>
            <a:cxnLst/>
            <a:rect l="l" t="t" r="r" b="b"/>
            <a:pathLst>
              <a:path w="11707295" h="543998">
                <a:moveTo>
                  <a:pt x="0" y="0"/>
                </a:moveTo>
                <a:lnTo>
                  <a:pt x="11707295" y="0"/>
                </a:lnTo>
                <a:lnTo>
                  <a:pt x="11707295" y="543998"/>
                </a:lnTo>
                <a:lnTo>
                  <a:pt x="0" y="543998"/>
                </a:lnTo>
                <a:lnTo>
                  <a:pt x="0" y="0"/>
                </a:lnTo>
                <a:close/>
              </a:path>
            </a:pathLst>
          </a:custGeom>
          <a:blipFill>
            <a:blip r:embed="rId10"/>
            <a:stretch>
              <a:fillRect/>
            </a:stretch>
          </a:blipFill>
        </p:spPr>
      </p:sp>
      <p:sp>
        <p:nvSpPr>
          <p:cNvPr id="9" name="Freeform 9"/>
          <p:cNvSpPr/>
          <p:nvPr/>
        </p:nvSpPr>
        <p:spPr>
          <a:xfrm>
            <a:off x="5295558" y="8532545"/>
            <a:ext cx="11234936" cy="1024096"/>
          </a:xfrm>
          <a:custGeom>
            <a:avLst/>
            <a:gdLst/>
            <a:ahLst/>
            <a:cxnLst/>
            <a:rect l="l" t="t" r="r" b="b"/>
            <a:pathLst>
              <a:path w="11234936" h="1024096">
                <a:moveTo>
                  <a:pt x="0" y="0"/>
                </a:moveTo>
                <a:lnTo>
                  <a:pt x="11234936" y="0"/>
                </a:lnTo>
                <a:lnTo>
                  <a:pt x="11234936" y="1024096"/>
                </a:lnTo>
                <a:lnTo>
                  <a:pt x="0" y="1024096"/>
                </a:lnTo>
                <a:lnTo>
                  <a:pt x="0" y="0"/>
                </a:lnTo>
                <a:close/>
              </a:path>
            </a:pathLst>
          </a:custGeom>
          <a:blipFill>
            <a:blip r:embed="rId11"/>
            <a:stretch>
              <a:fillRect/>
            </a:stretch>
          </a:blipFill>
        </p:spPr>
      </p:sp>
      <p:sp>
        <p:nvSpPr>
          <p:cNvPr id="10" name="TextBox 10"/>
          <p:cNvSpPr txBox="1"/>
          <p:nvPr/>
        </p:nvSpPr>
        <p:spPr>
          <a:xfrm>
            <a:off x="363594" y="9785708"/>
            <a:ext cx="17560813" cy="355185"/>
          </a:xfrm>
          <a:prstGeom prst="rect">
            <a:avLst/>
          </a:prstGeom>
        </p:spPr>
        <p:txBody>
          <a:bodyPr lIns="0" tIns="0" rIns="0" bIns="0" rtlCol="0" anchor="t">
            <a:spAutoFit/>
          </a:bodyPr>
          <a:lstStyle/>
          <a:p>
            <a:pPr algn="ctr">
              <a:lnSpc>
                <a:spcPts val="2997"/>
              </a:lnSpc>
              <a:spcBef>
                <a:spcPct val="0"/>
              </a:spcBef>
            </a:pPr>
            <a:r>
              <a:rPr lang="en-US" sz="2141">
                <a:solidFill>
                  <a:srgbClr val="000000"/>
                </a:solidFill>
                <a:latin typeface="Canva Sans"/>
              </a:rPr>
              <a:t>e.g.   Granot, Spitz et al., 2021; Hennessy et al., 2021; Krause et al., 2021; Thoma et al.,  2012;   Ziv &amp; Hollander-Shabtai, 2021</a:t>
            </a:r>
          </a:p>
        </p:txBody>
      </p:sp>
      <p:sp>
        <p:nvSpPr>
          <p:cNvPr id="11" name="TextBox 11"/>
          <p:cNvSpPr txBox="1"/>
          <p:nvPr/>
        </p:nvSpPr>
        <p:spPr>
          <a:xfrm>
            <a:off x="17117906" y="9737153"/>
            <a:ext cx="981178" cy="442770"/>
          </a:xfrm>
          <a:prstGeom prst="rect">
            <a:avLst/>
          </a:prstGeom>
        </p:spPr>
        <p:txBody>
          <a:bodyPr lIns="0" tIns="0" rIns="0" bIns="0" rtlCol="0" anchor="t">
            <a:spAutoFit/>
          </a:bodyPr>
          <a:lstStyle/>
          <a:p>
            <a:pPr algn="ctr">
              <a:lnSpc>
                <a:spcPts val="3697"/>
              </a:lnSpc>
              <a:spcBef>
                <a:spcPct val="0"/>
              </a:spcBef>
            </a:pPr>
            <a:r>
              <a:rPr lang="en-US" sz="2641" dirty="0">
                <a:solidFill>
                  <a:srgbClr val="000000"/>
                </a:solidFill>
                <a:latin typeface="Canva Sans"/>
              </a:rPr>
              <a:t>2</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nodeType="withEffect">
                                  <p:stCondLst>
                                    <p:cond delay="100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nodeType="withEffect">
                                  <p:stCondLst>
                                    <p:cond delay="200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nodeType="withEffect">
                                  <p:stCondLst>
                                    <p:cond delay="300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9526951">
            <a:off x="13395380" y="-4105868"/>
            <a:ext cx="9125852" cy="12123717"/>
          </a:xfrm>
          <a:custGeom>
            <a:avLst/>
            <a:gdLst/>
            <a:ahLst/>
            <a:cxnLst/>
            <a:rect l="l" t="t" r="r" b="b"/>
            <a:pathLst>
              <a:path w="9125852" h="12123717">
                <a:moveTo>
                  <a:pt x="0" y="0"/>
                </a:moveTo>
                <a:lnTo>
                  <a:pt x="9125852" y="0"/>
                </a:lnTo>
                <a:lnTo>
                  <a:pt x="9125852" y="12123717"/>
                </a:lnTo>
                <a:lnTo>
                  <a:pt x="0" y="1212371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2303788">
            <a:off x="-5362942" y="-3861982"/>
            <a:ext cx="9125852" cy="12123717"/>
          </a:xfrm>
          <a:custGeom>
            <a:avLst/>
            <a:gdLst/>
            <a:ahLst/>
            <a:cxnLst/>
            <a:rect l="l" t="t" r="r" b="b"/>
            <a:pathLst>
              <a:path w="9125852" h="12123717">
                <a:moveTo>
                  <a:pt x="0" y="0"/>
                </a:moveTo>
                <a:lnTo>
                  <a:pt x="9125852" y="0"/>
                </a:lnTo>
                <a:lnTo>
                  <a:pt x="9125852" y="12123717"/>
                </a:lnTo>
                <a:lnTo>
                  <a:pt x="0" y="1212371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TextBox 4"/>
          <p:cNvSpPr txBox="1"/>
          <p:nvPr/>
        </p:nvSpPr>
        <p:spPr>
          <a:xfrm>
            <a:off x="2140312" y="247650"/>
            <a:ext cx="12338332" cy="1552575"/>
          </a:xfrm>
          <a:prstGeom prst="rect">
            <a:avLst/>
          </a:prstGeom>
        </p:spPr>
        <p:txBody>
          <a:bodyPr lIns="0" tIns="0" rIns="0" bIns="0" rtlCol="0" anchor="t">
            <a:spAutoFit/>
          </a:bodyPr>
          <a:lstStyle/>
          <a:p>
            <a:pPr algn="ctr">
              <a:lnSpc>
                <a:spcPts val="12150"/>
              </a:lnSpc>
            </a:pPr>
            <a:r>
              <a:rPr lang="en-US" sz="10125">
                <a:solidFill>
                  <a:srgbClr val="000000"/>
                </a:solidFill>
                <a:latin typeface="Lato Bold"/>
              </a:rPr>
              <a:t>DISCUSSION</a:t>
            </a:r>
          </a:p>
        </p:txBody>
      </p:sp>
      <p:sp>
        <p:nvSpPr>
          <p:cNvPr id="5" name="TextBox 5"/>
          <p:cNvSpPr txBox="1"/>
          <p:nvPr/>
        </p:nvSpPr>
        <p:spPr>
          <a:xfrm>
            <a:off x="3124707" y="3504469"/>
            <a:ext cx="10814803" cy="4803775"/>
          </a:xfrm>
          <a:prstGeom prst="rect">
            <a:avLst/>
          </a:prstGeom>
        </p:spPr>
        <p:txBody>
          <a:bodyPr lIns="0" tIns="0" rIns="0" bIns="0" rtlCol="0" anchor="t">
            <a:spAutoFit/>
          </a:bodyPr>
          <a:lstStyle/>
          <a:p>
            <a:pPr marL="539749" lvl="1" indent="-269875">
              <a:lnSpc>
                <a:spcPts val="3499"/>
              </a:lnSpc>
              <a:buFont typeface="Arial"/>
              <a:buChar char="•"/>
            </a:pPr>
            <a:r>
              <a:rPr lang="en-US" sz="2499">
                <a:solidFill>
                  <a:srgbClr val="000000"/>
                </a:solidFill>
                <a:latin typeface="Lato"/>
              </a:rPr>
              <a:t>Individuals who report experiencing early life adversity also report being highly absorbed by music. </a:t>
            </a:r>
          </a:p>
          <a:p>
            <a:pPr marL="539749" lvl="1" indent="-269875">
              <a:lnSpc>
                <a:spcPts val="3499"/>
              </a:lnSpc>
              <a:buFont typeface="Arial"/>
              <a:buChar char="•"/>
            </a:pPr>
            <a:r>
              <a:rPr lang="en-US" sz="2499">
                <a:solidFill>
                  <a:srgbClr val="000000"/>
                </a:solidFill>
                <a:latin typeface="Lato"/>
              </a:rPr>
              <a:t>This relationship is observed in retrospective reports of both childhood and adolescence experiences.</a:t>
            </a:r>
          </a:p>
          <a:p>
            <a:pPr marL="539749" lvl="1" indent="-269875">
              <a:lnSpc>
                <a:spcPts val="3499"/>
              </a:lnSpc>
              <a:buFont typeface="Arial"/>
              <a:buChar char="•"/>
            </a:pPr>
            <a:r>
              <a:rPr lang="en-US" sz="2499">
                <a:solidFill>
                  <a:srgbClr val="000000"/>
                </a:solidFill>
                <a:latin typeface="Lato"/>
              </a:rPr>
              <a:t>“Escaping” adverse contexts into music is one way individuals with ELA develop resilience.</a:t>
            </a:r>
          </a:p>
          <a:p>
            <a:pPr marL="539749" lvl="1" indent="-269875">
              <a:lnSpc>
                <a:spcPts val="3499"/>
              </a:lnSpc>
              <a:buFont typeface="Arial"/>
              <a:buChar char="•"/>
            </a:pPr>
            <a:r>
              <a:rPr lang="en-US" sz="2499">
                <a:solidFill>
                  <a:srgbClr val="000000"/>
                </a:solidFill>
                <a:latin typeface="Lato"/>
              </a:rPr>
              <a:t>AIMS did not mediate the relationship between exposure to threat and resilience because it is likely not advantageous to psychologically escape these contexts.</a:t>
            </a:r>
          </a:p>
          <a:p>
            <a:pPr marL="539749" lvl="1" indent="-269875">
              <a:lnSpc>
                <a:spcPts val="3499"/>
              </a:lnSpc>
              <a:buFont typeface="Arial"/>
              <a:buChar char="•"/>
            </a:pPr>
            <a:r>
              <a:rPr lang="en-US" sz="2499">
                <a:solidFill>
                  <a:srgbClr val="000000"/>
                </a:solidFill>
                <a:latin typeface="Lato"/>
              </a:rPr>
              <a:t>CHAOS – AIMS – Resilience mediation driven by adolescent CHAOS scores, likely due to increased agency in music listening during this time.</a:t>
            </a:r>
          </a:p>
        </p:txBody>
      </p:sp>
      <p:sp>
        <p:nvSpPr>
          <p:cNvPr id="6" name="TextBox 6"/>
          <p:cNvSpPr txBox="1"/>
          <p:nvPr/>
        </p:nvSpPr>
        <p:spPr>
          <a:xfrm>
            <a:off x="17117906" y="9737153"/>
            <a:ext cx="981178" cy="442770"/>
          </a:xfrm>
          <a:prstGeom prst="rect">
            <a:avLst/>
          </a:prstGeom>
        </p:spPr>
        <p:txBody>
          <a:bodyPr lIns="0" tIns="0" rIns="0" bIns="0" rtlCol="0" anchor="t">
            <a:spAutoFit/>
          </a:bodyPr>
          <a:lstStyle/>
          <a:p>
            <a:pPr algn="ctr">
              <a:lnSpc>
                <a:spcPts val="3697"/>
              </a:lnSpc>
              <a:spcBef>
                <a:spcPct val="0"/>
              </a:spcBef>
            </a:pPr>
            <a:r>
              <a:rPr lang="en-US" sz="2641">
                <a:solidFill>
                  <a:srgbClr val="000000"/>
                </a:solidFill>
                <a:latin typeface="Canva Sans"/>
              </a:rPr>
              <a:t>2</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929227">
            <a:off x="-3880218" y="6271704"/>
            <a:ext cx="6870257" cy="9127153"/>
          </a:xfrm>
          <a:custGeom>
            <a:avLst/>
            <a:gdLst/>
            <a:ahLst/>
            <a:cxnLst/>
            <a:rect l="l" t="t" r="r" b="b"/>
            <a:pathLst>
              <a:path w="6870257" h="9127153">
                <a:moveTo>
                  <a:pt x="0" y="0"/>
                </a:moveTo>
                <a:lnTo>
                  <a:pt x="6870257" y="0"/>
                </a:lnTo>
                <a:lnTo>
                  <a:pt x="6870257" y="9127154"/>
                </a:lnTo>
                <a:lnTo>
                  <a:pt x="0" y="912715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 name="Freeform 3"/>
          <p:cNvSpPr/>
          <p:nvPr/>
        </p:nvSpPr>
        <p:spPr>
          <a:xfrm rot="-5586640" flipH="1" flipV="1">
            <a:off x="16335040" y="-5624941"/>
            <a:ext cx="6870257" cy="9127153"/>
          </a:xfrm>
          <a:custGeom>
            <a:avLst/>
            <a:gdLst/>
            <a:ahLst/>
            <a:cxnLst/>
            <a:rect l="l" t="t" r="r" b="b"/>
            <a:pathLst>
              <a:path w="6870257" h="9127153">
                <a:moveTo>
                  <a:pt x="6870257" y="9127153"/>
                </a:moveTo>
                <a:lnTo>
                  <a:pt x="0" y="9127153"/>
                </a:lnTo>
                <a:lnTo>
                  <a:pt x="0" y="0"/>
                </a:lnTo>
                <a:lnTo>
                  <a:pt x="6870257" y="0"/>
                </a:lnTo>
                <a:lnTo>
                  <a:pt x="6870257" y="9127153"/>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TextBox 4"/>
          <p:cNvSpPr txBox="1"/>
          <p:nvPr/>
        </p:nvSpPr>
        <p:spPr>
          <a:xfrm>
            <a:off x="578349" y="374910"/>
            <a:ext cx="14448559" cy="822148"/>
          </a:xfrm>
          <a:prstGeom prst="rect">
            <a:avLst/>
          </a:prstGeom>
        </p:spPr>
        <p:txBody>
          <a:bodyPr wrap="square" lIns="0" tIns="0" rIns="0" bIns="0" rtlCol="0" anchor="t">
            <a:spAutoFit/>
          </a:bodyPr>
          <a:lstStyle/>
          <a:p>
            <a:pPr algn="ctr">
              <a:lnSpc>
                <a:spcPts val="7139"/>
              </a:lnSpc>
              <a:spcBef>
                <a:spcPct val="0"/>
              </a:spcBef>
            </a:pPr>
            <a:r>
              <a:rPr lang="en-US" sz="5099" dirty="0">
                <a:solidFill>
                  <a:srgbClr val="393939"/>
                </a:solidFill>
                <a:latin typeface="Lato Bold"/>
              </a:rPr>
              <a:t>EARLY LIFE ADVERSITY: CUMULATIVE RISK </a:t>
            </a:r>
          </a:p>
        </p:txBody>
      </p:sp>
      <p:sp>
        <p:nvSpPr>
          <p:cNvPr id="5" name="TextBox 5"/>
          <p:cNvSpPr txBox="1"/>
          <p:nvPr/>
        </p:nvSpPr>
        <p:spPr>
          <a:xfrm>
            <a:off x="8344742" y="9844230"/>
            <a:ext cx="13860339" cy="442770"/>
          </a:xfrm>
          <a:prstGeom prst="rect">
            <a:avLst/>
          </a:prstGeom>
        </p:spPr>
        <p:txBody>
          <a:bodyPr lIns="0" tIns="0" rIns="0" bIns="0" rtlCol="0" anchor="t">
            <a:spAutoFit/>
          </a:bodyPr>
          <a:lstStyle/>
          <a:p>
            <a:pPr algn="ctr">
              <a:lnSpc>
                <a:spcPts val="3697"/>
              </a:lnSpc>
              <a:spcBef>
                <a:spcPct val="0"/>
              </a:spcBef>
            </a:pPr>
            <a:r>
              <a:rPr lang="en-US" sz="2641" dirty="0">
                <a:solidFill>
                  <a:srgbClr val="000000"/>
                </a:solidFill>
                <a:latin typeface="Canva Sans"/>
              </a:rPr>
              <a:t>McLaughlin et al., 2021</a:t>
            </a:r>
          </a:p>
        </p:txBody>
      </p:sp>
      <p:sp>
        <p:nvSpPr>
          <p:cNvPr id="6" name="TextBox 6"/>
          <p:cNvSpPr txBox="1"/>
          <p:nvPr/>
        </p:nvSpPr>
        <p:spPr>
          <a:xfrm>
            <a:off x="17306822" y="9844230"/>
            <a:ext cx="981178" cy="442770"/>
          </a:xfrm>
          <a:prstGeom prst="rect">
            <a:avLst/>
          </a:prstGeom>
        </p:spPr>
        <p:txBody>
          <a:bodyPr lIns="0" tIns="0" rIns="0" bIns="0" rtlCol="0" anchor="t">
            <a:spAutoFit/>
          </a:bodyPr>
          <a:lstStyle/>
          <a:p>
            <a:pPr algn="ctr">
              <a:lnSpc>
                <a:spcPts val="3697"/>
              </a:lnSpc>
              <a:spcBef>
                <a:spcPct val="0"/>
              </a:spcBef>
            </a:pPr>
            <a:r>
              <a:rPr lang="en-US" sz="2641" dirty="0">
                <a:solidFill>
                  <a:srgbClr val="000000"/>
                </a:solidFill>
                <a:latin typeface="Canva Sans"/>
              </a:rPr>
              <a:t>3</a:t>
            </a:r>
          </a:p>
        </p:txBody>
      </p:sp>
      <p:sp>
        <p:nvSpPr>
          <p:cNvPr id="7" name="Freeform 7"/>
          <p:cNvSpPr/>
          <p:nvPr/>
        </p:nvSpPr>
        <p:spPr>
          <a:xfrm>
            <a:off x="7143162" y="1485901"/>
            <a:ext cx="4001677" cy="8358330"/>
          </a:xfrm>
          <a:custGeom>
            <a:avLst/>
            <a:gdLst/>
            <a:ahLst/>
            <a:cxnLst/>
            <a:rect l="l" t="t" r="r" b="b"/>
            <a:pathLst>
              <a:path w="6945050" h="8595510">
                <a:moveTo>
                  <a:pt x="0" y="0"/>
                </a:moveTo>
                <a:lnTo>
                  <a:pt x="6945050" y="0"/>
                </a:lnTo>
                <a:lnTo>
                  <a:pt x="6945050" y="8595509"/>
                </a:lnTo>
                <a:lnTo>
                  <a:pt x="0" y="8595509"/>
                </a:lnTo>
                <a:lnTo>
                  <a:pt x="0" y="0"/>
                </a:lnTo>
                <a:close/>
              </a:path>
            </a:pathLst>
          </a:custGeom>
          <a:blipFill>
            <a:blip r:embed="rId5"/>
            <a:stretch>
              <a:fillRect l="-96817" r="-97383"/>
            </a:stretch>
          </a:blipFill>
        </p:spPr>
        <p:txBody>
          <a:bodyPr/>
          <a:lstStyle/>
          <a:p>
            <a:endParaRPr lang="en-US" dirty="0"/>
          </a:p>
        </p:txBody>
      </p:sp>
      <p:sp>
        <p:nvSpPr>
          <p:cNvPr id="8" name="TextBox 8"/>
          <p:cNvSpPr txBox="1"/>
          <p:nvPr/>
        </p:nvSpPr>
        <p:spPr>
          <a:xfrm>
            <a:off x="12891189" y="3856322"/>
            <a:ext cx="4269251" cy="3583949"/>
          </a:xfrm>
          <a:prstGeom prst="rect">
            <a:avLst/>
          </a:prstGeom>
        </p:spPr>
        <p:txBody>
          <a:bodyPr lIns="0" tIns="0" rIns="0" bIns="0" rtlCol="0" anchor="t">
            <a:spAutoFit/>
          </a:bodyPr>
          <a:lstStyle/>
          <a:p>
            <a:pPr>
              <a:lnSpc>
                <a:spcPts val="4059"/>
              </a:lnSpc>
            </a:pPr>
            <a:r>
              <a:rPr lang="en-US" sz="2899" u="sng" dirty="0">
                <a:solidFill>
                  <a:srgbClr val="000000"/>
                </a:solidFill>
                <a:latin typeface="Lato Bold"/>
              </a:rPr>
              <a:t>Assumptions:</a:t>
            </a:r>
          </a:p>
          <a:p>
            <a:pPr marL="626030" lvl="1" indent="-313015">
              <a:lnSpc>
                <a:spcPts val="4059"/>
              </a:lnSpc>
              <a:buFont typeface="Arial"/>
              <a:buChar char="•"/>
            </a:pPr>
            <a:r>
              <a:rPr lang="en-US" sz="2899" dirty="0">
                <a:solidFill>
                  <a:srgbClr val="000000"/>
                </a:solidFill>
                <a:latin typeface="Lato"/>
              </a:rPr>
              <a:t>distinct adversities act upon the same mechanism</a:t>
            </a:r>
          </a:p>
          <a:p>
            <a:pPr marL="626030" lvl="1" indent="-313015">
              <a:lnSpc>
                <a:spcPts val="4059"/>
              </a:lnSpc>
              <a:buFont typeface="Arial"/>
              <a:buChar char="•"/>
            </a:pPr>
            <a:r>
              <a:rPr lang="en-US" sz="2899" dirty="0">
                <a:solidFill>
                  <a:srgbClr val="000000"/>
                </a:solidFill>
                <a:latin typeface="Lato"/>
              </a:rPr>
              <a:t>each experience has equal &amp; additive outcomes</a:t>
            </a:r>
          </a:p>
        </p:txBody>
      </p:sp>
      <p:sp>
        <p:nvSpPr>
          <p:cNvPr id="9" name="TextBox 8">
            <a:extLst>
              <a:ext uri="{FF2B5EF4-FFF2-40B4-BE49-F238E27FC236}">
                <a16:creationId xmlns:a16="http://schemas.microsoft.com/office/drawing/2014/main" id="{D225665A-1E7F-2C7E-86A4-844BE0B99C57}"/>
              </a:ext>
            </a:extLst>
          </p:cNvPr>
          <p:cNvSpPr txBox="1"/>
          <p:nvPr/>
        </p:nvSpPr>
        <p:spPr>
          <a:xfrm>
            <a:off x="622624" y="2936608"/>
            <a:ext cx="4269251" cy="2576603"/>
          </a:xfrm>
          <a:prstGeom prst="rect">
            <a:avLst/>
          </a:prstGeom>
        </p:spPr>
        <p:txBody>
          <a:bodyPr lIns="0" tIns="0" rIns="0" bIns="0" rtlCol="0" anchor="t">
            <a:spAutoFit/>
          </a:bodyPr>
          <a:lstStyle/>
          <a:p>
            <a:pPr>
              <a:lnSpc>
                <a:spcPts val="4059"/>
              </a:lnSpc>
            </a:pPr>
            <a:r>
              <a:rPr lang="en-US" sz="2899" dirty="0">
                <a:solidFill>
                  <a:srgbClr val="000000"/>
                </a:solidFill>
                <a:latin typeface="Lato"/>
              </a:rPr>
              <a:t>In general, greater exposure to ELA results in higher vulnerability to mental illness &amp; lower resilience as adults …. </a:t>
            </a:r>
          </a:p>
        </p:txBody>
      </p:sp>
      <p:pic>
        <p:nvPicPr>
          <p:cNvPr id="1028" name="Picture 4" descr="Thinking Face With Question Mark Emoji">
            <a:extLst>
              <a:ext uri="{FF2B5EF4-FFF2-40B4-BE49-F238E27FC236}">
                <a16:creationId xmlns:a16="http://schemas.microsoft.com/office/drawing/2014/main" id="{151CE7EB-D566-50D7-A18B-B6D1AFB3D6D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72749" y="5742877"/>
            <a:ext cx="3341854" cy="334185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929227">
            <a:off x="-4583748" y="6613419"/>
            <a:ext cx="6870257" cy="9127153"/>
          </a:xfrm>
          <a:custGeom>
            <a:avLst/>
            <a:gdLst/>
            <a:ahLst/>
            <a:cxnLst/>
            <a:rect l="l" t="t" r="r" b="b"/>
            <a:pathLst>
              <a:path w="6870257" h="9127153">
                <a:moveTo>
                  <a:pt x="0" y="0"/>
                </a:moveTo>
                <a:lnTo>
                  <a:pt x="6870258" y="0"/>
                </a:lnTo>
                <a:lnTo>
                  <a:pt x="6870258" y="9127153"/>
                </a:lnTo>
                <a:lnTo>
                  <a:pt x="0" y="91271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 name="Freeform 3"/>
          <p:cNvSpPr/>
          <p:nvPr/>
        </p:nvSpPr>
        <p:spPr>
          <a:xfrm rot="-5586640" flipH="1" flipV="1">
            <a:off x="17081529" y="-5593412"/>
            <a:ext cx="6870257" cy="9127153"/>
          </a:xfrm>
          <a:custGeom>
            <a:avLst/>
            <a:gdLst/>
            <a:ahLst/>
            <a:cxnLst/>
            <a:rect l="l" t="t" r="r" b="b"/>
            <a:pathLst>
              <a:path w="6870257" h="9127153">
                <a:moveTo>
                  <a:pt x="6870257" y="9127153"/>
                </a:moveTo>
                <a:lnTo>
                  <a:pt x="0" y="9127153"/>
                </a:lnTo>
                <a:lnTo>
                  <a:pt x="0" y="0"/>
                </a:lnTo>
                <a:lnTo>
                  <a:pt x="6870257" y="0"/>
                </a:lnTo>
                <a:lnTo>
                  <a:pt x="6870257" y="9127153"/>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TextBox 4"/>
          <p:cNvSpPr txBox="1"/>
          <p:nvPr/>
        </p:nvSpPr>
        <p:spPr>
          <a:xfrm>
            <a:off x="486730" y="554795"/>
            <a:ext cx="15533380" cy="822148"/>
          </a:xfrm>
          <a:prstGeom prst="rect">
            <a:avLst/>
          </a:prstGeom>
        </p:spPr>
        <p:txBody>
          <a:bodyPr wrap="square" lIns="0" tIns="0" rIns="0" bIns="0" rtlCol="0" anchor="t">
            <a:spAutoFit/>
          </a:bodyPr>
          <a:lstStyle/>
          <a:p>
            <a:pPr algn="ctr">
              <a:lnSpc>
                <a:spcPts val="7139"/>
              </a:lnSpc>
              <a:spcBef>
                <a:spcPct val="0"/>
              </a:spcBef>
            </a:pPr>
            <a:r>
              <a:rPr lang="en-US" sz="5099" dirty="0">
                <a:solidFill>
                  <a:srgbClr val="393939"/>
                </a:solidFill>
                <a:latin typeface="Lato Bold"/>
              </a:rPr>
              <a:t>EARLY LIFE ADVERSITY: DIMENSIONAL MODELS</a:t>
            </a:r>
          </a:p>
        </p:txBody>
      </p:sp>
      <p:sp>
        <p:nvSpPr>
          <p:cNvPr id="5" name="Freeform 5"/>
          <p:cNvSpPr/>
          <p:nvPr/>
        </p:nvSpPr>
        <p:spPr>
          <a:xfrm>
            <a:off x="486729" y="3369850"/>
            <a:ext cx="5495562" cy="3891321"/>
          </a:xfrm>
          <a:custGeom>
            <a:avLst/>
            <a:gdLst/>
            <a:ahLst/>
            <a:cxnLst/>
            <a:rect l="l" t="t" r="r" b="b"/>
            <a:pathLst>
              <a:path w="5495562" h="3891321">
                <a:moveTo>
                  <a:pt x="0" y="0"/>
                </a:moveTo>
                <a:lnTo>
                  <a:pt x="5495561" y="0"/>
                </a:lnTo>
                <a:lnTo>
                  <a:pt x="5495561" y="3891322"/>
                </a:lnTo>
                <a:lnTo>
                  <a:pt x="0" y="3891322"/>
                </a:lnTo>
                <a:lnTo>
                  <a:pt x="0" y="0"/>
                </a:lnTo>
                <a:close/>
              </a:path>
            </a:pathLst>
          </a:custGeom>
          <a:blipFill>
            <a:blip r:embed="rId5"/>
            <a:stretch>
              <a:fillRect l="-224156" t="-14898" r="-6742" b="-272331"/>
            </a:stretch>
          </a:blipFill>
        </p:spPr>
        <p:txBody>
          <a:bodyPr/>
          <a:lstStyle/>
          <a:p>
            <a:endParaRPr lang="en-US" dirty="0"/>
          </a:p>
        </p:txBody>
      </p:sp>
      <p:sp>
        <p:nvSpPr>
          <p:cNvPr id="6" name="TextBox 6"/>
          <p:cNvSpPr txBox="1"/>
          <p:nvPr/>
        </p:nvSpPr>
        <p:spPr>
          <a:xfrm>
            <a:off x="8350830" y="9737153"/>
            <a:ext cx="13860339" cy="442770"/>
          </a:xfrm>
          <a:prstGeom prst="rect">
            <a:avLst/>
          </a:prstGeom>
        </p:spPr>
        <p:txBody>
          <a:bodyPr lIns="0" tIns="0" rIns="0" bIns="0" rtlCol="0" anchor="t">
            <a:spAutoFit/>
          </a:bodyPr>
          <a:lstStyle/>
          <a:p>
            <a:pPr algn="ctr">
              <a:lnSpc>
                <a:spcPts val="3697"/>
              </a:lnSpc>
              <a:spcBef>
                <a:spcPct val="0"/>
              </a:spcBef>
            </a:pPr>
            <a:r>
              <a:rPr lang="en-US" sz="2641">
                <a:solidFill>
                  <a:srgbClr val="000000"/>
                </a:solidFill>
                <a:latin typeface="Canva Sans"/>
              </a:rPr>
              <a:t>McLaughlin et al., 2021</a:t>
            </a:r>
          </a:p>
        </p:txBody>
      </p:sp>
      <p:sp>
        <p:nvSpPr>
          <p:cNvPr id="7" name="TextBox 7"/>
          <p:cNvSpPr txBox="1"/>
          <p:nvPr/>
        </p:nvSpPr>
        <p:spPr>
          <a:xfrm>
            <a:off x="17154422" y="9737153"/>
            <a:ext cx="981178" cy="442770"/>
          </a:xfrm>
          <a:prstGeom prst="rect">
            <a:avLst/>
          </a:prstGeom>
        </p:spPr>
        <p:txBody>
          <a:bodyPr lIns="0" tIns="0" rIns="0" bIns="0" rtlCol="0" anchor="t">
            <a:spAutoFit/>
          </a:bodyPr>
          <a:lstStyle/>
          <a:p>
            <a:pPr algn="ctr">
              <a:lnSpc>
                <a:spcPts val="3697"/>
              </a:lnSpc>
              <a:spcBef>
                <a:spcPct val="0"/>
              </a:spcBef>
            </a:pPr>
            <a:r>
              <a:rPr lang="en-US" sz="2641" dirty="0">
                <a:solidFill>
                  <a:srgbClr val="000000"/>
                </a:solidFill>
                <a:latin typeface="Canva Sans"/>
              </a:rPr>
              <a:t>4</a:t>
            </a:r>
          </a:p>
        </p:txBody>
      </p:sp>
      <p:sp>
        <p:nvSpPr>
          <p:cNvPr id="8" name="Freeform 8"/>
          <p:cNvSpPr/>
          <p:nvPr/>
        </p:nvSpPr>
        <p:spPr>
          <a:xfrm>
            <a:off x="6511625" y="3537542"/>
            <a:ext cx="5264749" cy="3895344"/>
          </a:xfrm>
          <a:custGeom>
            <a:avLst/>
            <a:gdLst/>
            <a:ahLst/>
            <a:cxnLst/>
            <a:rect l="l" t="t" r="r" b="b"/>
            <a:pathLst>
              <a:path w="5264749" h="3587061">
                <a:moveTo>
                  <a:pt x="0" y="0"/>
                </a:moveTo>
                <a:lnTo>
                  <a:pt x="5264749" y="0"/>
                </a:lnTo>
                <a:lnTo>
                  <a:pt x="5264749" y="3587060"/>
                </a:lnTo>
                <a:lnTo>
                  <a:pt x="0" y="3587060"/>
                </a:lnTo>
                <a:lnTo>
                  <a:pt x="0" y="0"/>
                </a:lnTo>
                <a:close/>
              </a:path>
            </a:pathLst>
          </a:custGeom>
          <a:blipFill>
            <a:blip r:embed="rId5"/>
            <a:stretch>
              <a:fillRect l="-224156" t="-122619" r="-6742" b="-179812"/>
            </a:stretch>
          </a:blipFill>
        </p:spPr>
        <p:txBody>
          <a:bodyPr/>
          <a:lstStyle/>
          <a:p>
            <a:endParaRPr lang="en-US" dirty="0"/>
          </a:p>
        </p:txBody>
      </p:sp>
      <p:sp>
        <p:nvSpPr>
          <p:cNvPr id="9" name="Freeform 9"/>
          <p:cNvSpPr/>
          <p:nvPr/>
        </p:nvSpPr>
        <p:spPr>
          <a:xfrm>
            <a:off x="12305708" y="3684565"/>
            <a:ext cx="5062716" cy="3895344"/>
          </a:xfrm>
          <a:custGeom>
            <a:avLst/>
            <a:gdLst/>
            <a:ahLst/>
            <a:cxnLst/>
            <a:rect l="l" t="t" r="r" b="b"/>
            <a:pathLst>
              <a:path w="5062716" h="3306279">
                <a:moveTo>
                  <a:pt x="0" y="0"/>
                </a:moveTo>
                <a:lnTo>
                  <a:pt x="5062716" y="0"/>
                </a:lnTo>
                <a:lnTo>
                  <a:pt x="5062716" y="3306278"/>
                </a:lnTo>
                <a:lnTo>
                  <a:pt x="0" y="3306278"/>
                </a:lnTo>
                <a:lnTo>
                  <a:pt x="0" y="0"/>
                </a:lnTo>
                <a:close/>
              </a:path>
            </a:pathLst>
          </a:custGeom>
          <a:blipFill>
            <a:blip r:embed="rId5"/>
            <a:stretch>
              <a:fillRect l="-224156" t="-241504" r="-6742" b="-78349"/>
            </a:stretch>
          </a:blipFill>
        </p:spPr>
      </p:sp>
      <p:sp>
        <p:nvSpPr>
          <p:cNvPr id="10" name="TextBox 10"/>
          <p:cNvSpPr txBox="1"/>
          <p:nvPr/>
        </p:nvSpPr>
        <p:spPr>
          <a:xfrm>
            <a:off x="556911" y="7947445"/>
            <a:ext cx="5425380" cy="422275"/>
          </a:xfrm>
          <a:prstGeom prst="rect">
            <a:avLst/>
          </a:prstGeom>
        </p:spPr>
        <p:txBody>
          <a:bodyPr lIns="0" tIns="0" rIns="0" bIns="0" rtlCol="0" anchor="t">
            <a:spAutoFit/>
          </a:bodyPr>
          <a:lstStyle/>
          <a:p>
            <a:pPr algn="ctr">
              <a:lnSpc>
                <a:spcPts val="3499"/>
              </a:lnSpc>
              <a:spcBef>
                <a:spcPct val="0"/>
              </a:spcBef>
            </a:pPr>
            <a:r>
              <a:rPr lang="en-US" sz="2499" dirty="0">
                <a:solidFill>
                  <a:srgbClr val="000000"/>
                </a:solidFill>
                <a:latin typeface="Lato Italics"/>
              </a:rPr>
              <a:t>absence of expected environmental input</a:t>
            </a:r>
          </a:p>
        </p:txBody>
      </p:sp>
      <p:sp>
        <p:nvSpPr>
          <p:cNvPr id="11" name="TextBox 11"/>
          <p:cNvSpPr txBox="1"/>
          <p:nvPr/>
        </p:nvSpPr>
        <p:spPr>
          <a:xfrm>
            <a:off x="7327632" y="7939507"/>
            <a:ext cx="3975422" cy="860425"/>
          </a:xfrm>
          <a:prstGeom prst="rect">
            <a:avLst/>
          </a:prstGeom>
        </p:spPr>
        <p:txBody>
          <a:bodyPr lIns="0" tIns="0" rIns="0" bIns="0" rtlCol="0" anchor="t">
            <a:spAutoFit/>
          </a:bodyPr>
          <a:lstStyle/>
          <a:p>
            <a:pPr algn="ctr">
              <a:lnSpc>
                <a:spcPts val="3499"/>
              </a:lnSpc>
            </a:pPr>
            <a:r>
              <a:rPr lang="en-US" sz="2499" dirty="0">
                <a:solidFill>
                  <a:srgbClr val="000000"/>
                </a:solidFill>
                <a:latin typeface="Lato Italics"/>
              </a:rPr>
              <a:t>exposure to or risk of physical </a:t>
            </a:r>
          </a:p>
          <a:p>
            <a:pPr algn="ctr">
              <a:lnSpc>
                <a:spcPts val="3499"/>
              </a:lnSpc>
              <a:spcBef>
                <a:spcPct val="0"/>
              </a:spcBef>
            </a:pPr>
            <a:r>
              <a:rPr lang="en-US" sz="2499" dirty="0">
                <a:solidFill>
                  <a:srgbClr val="000000"/>
                </a:solidFill>
                <a:latin typeface="Lato Italics"/>
              </a:rPr>
              <a:t>or psychological harm</a:t>
            </a:r>
          </a:p>
        </p:txBody>
      </p:sp>
      <p:sp>
        <p:nvSpPr>
          <p:cNvPr id="12" name="TextBox 12"/>
          <p:cNvSpPr txBox="1"/>
          <p:nvPr/>
        </p:nvSpPr>
        <p:spPr>
          <a:xfrm>
            <a:off x="12648395" y="7894624"/>
            <a:ext cx="5152876" cy="422275"/>
          </a:xfrm>
          <a:prstGeom prst="rect">
            <a:avLst/>
          </a:prstGeom>
        </p:spPr>
        <p:txBody>
          <a:bodyPr lIns="0" tIns="0" rIns="0" bIns="0" rtlCol="0" anchor="t">
            <a:spAutoFit/>
          </a:bodyPr>
          <a:lstStyle/>
          <a:p>
            <a:pPr algn="ctr">
              <a:lnSpc>
                <a:spcPts val="3499"/>
              </a:lnSpc>
              <a:spcBef>
                <a:spcPct val="0"/>
              </a:spcBef>
            </a:pPr>
            <a:r>
              <a:rPr lang="en-US" sz="2499" dirty="0">
                <a:solidFill>
                  <a:srgbClr val="000000"/>
                </a:solidFill>
                <a:latin typeface="Lato Italics"/>
              </a:rPr>
              <a:t>stochastic variation in the environment</a:t>
            </a:r>
          </a:p>
        </p:txBody>
      </p:sp>
      <p:sp>
        <p:nvSpPr>
          <p:cNvPr id="13" name="TextBox 13"/>
          <p:cNvSpPr txBox="1"/>
          <p:nvPr/>
        </p:nvSpPr>
        <p:spPr>
          <a:xfrm>
            <a:off x="486729" y="2153815"/>
            <a:ext cx="16772571" cy="1216035"/>
          </a:xfrm>
          <a:prstGeom prst="rect">
            <a:avLst/>
          </a:prstGeom>
        </p:spPr>
        <p:txBody>
          <a:bodyPr lIns="0" tIns="0" rIns="0" bIns="0" rtlCol="0" anchor="t">
            <a:spAutoFit/>
          </a:bodyPr>
          <a:lstStyle/>
          <a:p>
            <a:pPr>
              <a:lnSpc>
                <a:spcPts val="4899"/>
              </a:lnSpc>
            </a:pPr>
            <a:r>
              <a:rPr lang="en-US" sz="3499" dirty="0">
                <a:solidFill>
                  <a:srgbClr val="000000"/>
                </a:solidFill>
                <a:latin typeface="Lato"/>
              </a:rPr>
              <a:t>Goal: identify </a:t>
            </a:r>
            <a:r>
              <a:rPr lang="en-US" sz="3499" dirty="0">
                <a:solidFill>
                  <a:srgbClr val="000000"/>
                </a:solidFill>
                <a:latin typeface="Lato Bold"/>
              </a:rPr>
              <a:t>core dimensions</a:t>
            </a:r>
            <a:r>
              <a:rPr lang="en-US" sz="3499" dirty="0">
                <a:solidFill>
                  <a:srgbClr val="000000"/>
                </a:solidFill>
                <a:latin typeface="Lato"/>
              </a:rPr>
              <a:t> of experiences that occur in multiple types of adversity</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P spid="10" grpId="0"/>
      <p:bldP spid="11" grpId="0"/>
      <p:bldP spid="1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Freeform 2">
            <a:extLst>
              <a:ext uri="{FF2B5EF4-FFF2-40B4-BE49-F238E27FC236}">
                <a16:creationId xmlns:a16="http://schemas.microsoft.com/office/drawing/2014/main" id="{D54B74F0-350B-44EB-6499-03E212EB91F9}"/>
              </a:ext>
            </a:extLst>
          </p:cNvPr>
          <p:cNvSpPr/>
          <p:nvPr/>
        </p:nvSpPr>
        <p:spPr>
          <a:xfrm rot="-5586640" flipH="1" flipV="1">
            <a:off x="15384965" y="-2748701"/>
            <a:ext cx="6870257" cy="9127153"/>
          </a:xfrm>
          <a:custGeom>
            <a:avLst/>
            <a:gdLst/>
            <a:ahLst/>
            <a:cxnLst/>
            <a:rect l="l" t="t" r="r" b="b"/>
            <a:pathLst>
              <a:path w="6870257" h="9127153">
                <a:moveTo>
                  <a:pt x="6870258" y="9127154"/>
                </a:moveTo>
                <a:lnTo>
                  <a:pt x="0" y="9127154"/>
                </a:lnTo>
                <a:lnTo>
                  <a:pt x="0" y="0"/>
                </a:lnTo>
                <a:lnTo>
                  <a:pt x="6870258" y="0"/>
                </a:lnTo>
                <a:lnTo>
                  <a:pt x="6870258" y="9127154"/>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 name="Freeform 3"/>
          <p:cNvSpPr/>
          <p:nvPr/>
        </p:nvSpPr>
        <p:spPr>
          <a:xfrm>
            <a:off x="357093" y="1793645"/>
            <a:ext cx="2569029" cy="2510377"/>
          </a:xfrm>
          <a:custGeom>
            <a:avLst/>
            <a:gdLst/>
            <a:ahLst/>
            <a:cxnLst/>
            <a:rect l="l" t="t" r="r" b="b"/>
            <a:pathLst>
              <a:path w="3908991" h="4188567">
                <a:moveTo>
                  <a:pt x="0" y="0"/>
                </a:moveTo>
                <a:lnTo>
                  <a:pt x="3908990" y="0"/>
                </a:lnTo>
                <a:lnTo>
                  <a:pt x="3908990" y="4188567"/>
                </a:lnTo>
                <a:lnTo>
                  <a:pt x="0" y="4188567"/>
                </a:lnTo>
                <a:lnTo>
                  <a:pt x="0" y="0"/>
                </a:lnTo>
                <a:close/>
              </a:path>
            </a:pathLst>
          </a:custGeom>
          <a:blipFill>
            <a:blip r:embed="rId5"/>
            <a:stretch>
              <a:fillRect/>
            </a:stretch>
          </a:blipFill>
        </p:spPr>
      </p:sp>
      <p:sp>
        <p:nvSpPr>
          <p:cNvPr id="4" name="Freeform 4"/>
          <p:cNvSpPr/>
          <p:nvPr/>
        </p:nvSpPr>
        <p:spPr>
          <a:xfrm>
            <a:off x="3947030" y="2845044"/>
            <a:ext cx="4279434" cy="3956739"/>
          </a:xfrm>
          <a:custGeom>
            <a:avLst/>
            <a:gdLst/>
            <a:ahLst/>
            <a:cxnLst/>
            <a:rect l="l" t="t" r="r" b="b"/>
            <a:pathLst>
              <a:path w="4279434" h="3956739">
                <a:moveTo>
                  <a:pt x="0" y="0"/>
                </a:moveTo>
                <a:lnTo>
                  <a:pt x="4279435" y="0"/>
                </a:lnTo>
                <a:lnTo>
                  <a:pt x="4279435" y="3956739"/>
                </a:lnTo>
                <a:lnTo>
                  <a:pt x="0" y="3956739"/>
                </a:lnTo>
                <a:lnTo>
                  <a:pt x="0" y="0"/>
                </a:lnTo>
                <a:close/>
              </a:path>
            </a:pathLst>
          </a:custGeom>
          <a:blipFill>
            <a:blip r:embed="rId6"/>
            <a:stretch>
              <a:fillRect/>
            </a:stretch>
          </a:blipFill>
        </p:spPr>
      </p:sp>
      <p:sp>
        <p:nvSpPr>
          <p:cNvPr id="5" name="Freeform 5"/>
          <p:cNvSpPr/>
          <p:nvPr/>
        </p:nvSpPr>
        <p:spPr>
          <a:xfrm>
            <a:off x="8721388" y="6438900"/>
            <a:ext cx="3193139" cy="2280822"/>
          </a:xfrm>
          <a:custGeom>
            <a:avLst/>
            <a:gdLst/>
            <a:ahLst/>
            <a:cxnLst/>
            <a:rect l="l" t="t" r="r" b="b"/>
            <a:pathLst>
              <a:path w="5768117" h="3944908">
                <a:moveTo>
                  <a:pt x="0" y="0"/>
                </a:moveTo>
                <a:lnTo>
                  <a:pt x="5768117" y="0"/>
                </a:lnTo>
                <a:lnTo>
                  <a:pt x="5768117" y="3944908"/>
                </a:lnTo>
                <a:lnTo>
                  <a:pt x="0" y="3944908"/>
                </a:lnTo>
                <a:lnTo>
                  <a:pt x="0" y="0"/>
                </a:lnTo>
                <a:close/>
              </a:path>
            </a:pathLst>
          </a:custGeom>
          <a:blipFill>
            <a:blip r:embed="rId7"/>
            <a:stretch>
              <a:fillRect/>
            </a:stretch>
          </a:blipFill>
        </p:spPr>
      </p:sp>
      <p:sp>
        <p:nvSpPr>
          <p:cNvPr id="6" name="Freeform 6"/>
          <p:cNvSpPr/>
          <p:nvPr/>
        </p:nvSpPr>
        <p:spPr>
          <a:xfrm rot="2616059">
            <a:off x="2686124" y="3671343"/>
            <a:ext cx="1566293" cy="659801"/>
          </a:xfrm>
          <a:custGeom>
            <a:avLst/>
            <a:gdLst/>
            <a:ahLst/>
            <a:cxnLst/>
            <a:rect l="l" t="t" r="r" b="b"/>
            <a:pathLst>
              <a:path w="1566293" h="659801">
                <a:moveTo>
                  <a:pt x="0" y="0"/>
                </a:moveTo>
                <a:lnTo>
                  <a:pt x="1566292" y="0"/>
                </a:lnTo>
                <a:lnTo>
                  <a:pt x="1566292" y="659801"/>
                </a:lnTo>
                <a:lnTo>
                  <a:pt x="0" y="65980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7" name="TextBox 7"/>
          <p:cNvSpPr txBox="1"/>
          <p:nvPr/>
        </p:nvSpPr>
        <p:spPr>
          <a:xfrm>
            <a:off x="247720" y="666606"/>
            <a:ext cx="17792560" cy="714663"/>
          </a:xfrm>
          <a:prstGeom prst="rect">
            <a:avLst/>
          </a:prstGeom>
        </p:spPr>
        <p:txBody>
          <a:bodyPr lIns="0" tIns="0" rIns="0" bIns="0" rtlCol="0" anchor="t">
            <a:spAutoFit/>
          </a:bodyPr>
          <a:lstStyle/>
          <a:p>
            <a:pPr>
              <a:lnSpc>
                <a:spcPts val="5552"/>
              </a:lnSpc>
            </a:pPr>
            <a:r>
              <a:rPr lang="en-US" sz="4626">
                <a:solidFill>
                  <a:srgbClr val="000000"/>
                </a:solidFill>
                <a:latin typeface="Lato Bold"/>
              </a:rPr>
              <a:t>HOW MIGHT EXPOSURE TO ELA IMPACT MUSIC USAGE?</a:t>
            </a:r>
          </a:p>
        </p:txBody>
      </p:sp>
      <p:sp>
        <p:nvSpPr>
          <p:cNvPr id="8" name="TextBox 8"/>
          <p:cNvSpPr txBox="1"/>
          <p:nvPr/>
        </p:nvSpPr>
        <p:spPr>
          <a:xfrm>
            <a:off x="17117906" y="9737153"/>
            <a:ext cx="981178" cy="442770"/>
          </a:xfrm>
          <a:prstGeom prst="rect">
            <a:avLst/>
          </a:prstGeom>
        </p:spPr>
        <p:txBody>
          <a:bodyPr lIns="0" tIns="0" rIns="0" bIns="0" rtlCol="0" anchor="t">
            <a:spAutoFit/>
          </a:bodyPr>
          <a:lstStyle/>
          <a:p>
            <a:pPr algn="ctr">
              <a:lnSpc>
                <a:spcPts val="3697"/>
              </a:lnSpc>
              <a:spcBef>
                <a:spcPct val="0"/>
              </a:spcBef>
            </a:pPr>
            <a:r>
              <a:rPr lang="en-US" sz="2641">
                <a:solidFill>
                  <a:srgbClr val="000000"/>
                </a:solidFill>
                <a:latin typeface="Canva Sans"/>
              </a:rPr>
              <a:t>2</a:t>
            </a:r>
          </a:p>
        </p:txBody>
      </p:sp>
      <p:sp>
        <p:nvSpPr>
          <p:cNvPr id="10" name="TextBox 10"/>
          <p:cNvSpPr txBox="1"/>
          <p:nvPr/>
        </p:nvSpPr>
        <p:spPr>
          <a:xfrm>
            <a:off x="-433624" y="4521655"/>
            <a:ext cx="3983749" cy="1302601"/>
          </a:xfrm>
          <a:prstGeom prst="rect">
            <a:avLst/>
          </a:prstGeom>
        </p:spPr>
        <p:txBody>
          <a:bodyPr lIns="0" tIns="0" rIns="0" bIns="0" rtlCol="0" anchor="t">
            <a:spAutoFit/>
          </a:bodyPr>
          <a:lstStyle/>
          <a:p>
            <a:pPr algn="ctr">
              <a:lnSpc>
                <a:spcPts val="3499"/>
              </a:lnSpc>
              <a:spcBef>
                <a:spcPct val="0"/>
              </a:spcBef>
            </a:pPr>
            <a:r>
              <a:rPr lang="en-US" sz="2499" dirty="0">
                <a:solidFill>
                  <a:srgbClr val="000000"/>
                </a:solidFill>
                <a:latin typeface="Lato Italics"/>
              </a:rPr>
              <a:t>Exposure to adverse environments (across dimensions)</a:t>
            </a:r>
          </a:p>
        </p:txBody>
      </p:sp>
      <p:sp>
        <p:nvSpPr>
          <p:cNvPr id="11" name="TextBox 11"/>
          <p:cNvSpPr txBox="1"/>
          <p:nvPr/>
        </p:nvSpPr>
        <p:spPr>
          <a:xfrm>
            <a:off x="3914373" y="6801783"/>
            <a:ext cx="3983749" cy="860425"/>
          </a:xfrm>
          <a:prstGeom prst="rect">
            <a:avLst/>
          </a:prstGeom>
        </p:spPr>
        <p:txBody>
          <a:bodyPr lIns="0" tIns="0" rIns="0" bIns="0" rtlCol="0" anchor="t">
            <a:spAutoFit/>
          </a:bodyPr>
          <a:lstStyle/>
          <a:p>
            <a:pPr algn="ctr">
              <a:lnSpc>
                <a:spcPts val="3499"/>
              </a:lnSpc>
              <a:spcBef>
                <a:spcPct val="0"/>
              </a:spcBef>
            </a:pPr>
            <a:r>
              <a:rPr lang="en-US" sz="2499" dirty="0">
                <a:solidFill>
                  <a:srgbClr val="000000"/>
                </a:solidFill>
                <a:latin typeface="Lato Italics"/>
              </a:rPr>
              <a:t>More incentive to engage in regulatory behavior</a:t>
            </a:r>
          </a:p>
        </p:txBody>
      </p:sp>
      <p:sp>
        <p:nvSpPr>
          <p:cNvPr id="12" name="TextBox 12"/>
          <p:cNvSpPr txBox="1"/>
          <p:nvPr/>
        </p:nvSpPr>
        <p:spPr>
          <a:xfrm>
            <a:off x="8226464" y="8976515"/>
            <a:ext cx="3983749" cy="860425"/>
          </a:xfrm>
          <a:prstGeom prst="rect">
            <a:avLst/>
          </a:prstGeom>
        </p:spPr>
        <p:txBody>
          <a:bodyPr lIns="0" tIns="0" rIns="0" bIns="0" rtlCol="0" anchor="t">
            <a:spAutoFit/>
          </a:bodyPr>
          <a:lstStyle/>
          <a:p>
            <a:pPr algn="ctr">
              <a:lnSpc>
                <a:spcPts val="3499"/>
              </a:lnSpc>
              <a:spcBef>
                <a:spcPct val="0"/>
              </a:spcBef>
            </a:pPr>
            <a:r>
              <a:rPr lang="en-US" sz="2499" dirty="0">
                <a:solidFill>
                  <a:srgbClr val="000000"/>
                </a:solidFill>
                <a:latin typeface="Lato Italics"/>
              </a:rPr>
              <a:t>Higher music usage for regulation as an adult</a:t>
            </a:r>
          </a:p>
        </p:txBody>
      </p:sp>
      <p:sp>
        <p:nvSpPr>
          <p:cNvPr id="13" name="Freeform 6">
            <a:extLst>
              <a:ext uri="{FF2B5EF4-FFF2-40B4-BE49-F238E27FC236}">
                <a16:creationId xmlns:a16="http://schemas.microsoft.com/office/drawing/2014/main" id="{1DA99BA3-956C-406B-45AE-670660A53334}"/>
              </a:ext>
            </a:extLst>
          </p:cNvPr>
          <p:cNvSpPr/>
          <p:nvPr/>
        </p:nvSpPr>
        <p:spPr>
          <a:xfrm rot="2616059">
            <a:off x="7147632" y="5846131"/>
            <a:ext cx="1566293" cy="659801"/>
          </a:xfrm>
          <a:custGeom>
            <a:avLst/>
            <a:gdLst/>
            <a:ahLst/>
            <a:cxnLst/>
            <a:rect l="l" t="t" r="r" b="b"/>
            <a:pathLst>
              <a:path w="1566293" h="659801">
                <a:moveTo>
                  <a:pt x="0" y="0"/>
                </a:moveTo>
                <a:lnTo>
                  <a:pt x="1566292" y="0"/>
                </a:lnTo>
                <a:lnTo>
                  <a:pt x="1566292" y="659801"/>
                </a:lnTo>
                <a:lnTo>
                  <a:pt x="0" y="65980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4" name="Freeform 6">
            <a:extLst>
              <a:ext uri="{FF2B5EF4-FFF2-40B4-BE49-F238E27FC236}">
                <a16:creationId xmlns:a16="http://schemas.microsoft.com/office/drawing/2014/main" id="{2CF56492-22FC-45E1-2E86-5F60D897F02A}"/>
              </a:ext>
            </a:extLst>
          </p:cNvPr>
          <p:cNvSpPr/>
          <p:nvPr/>
        </p:nvSpPr>
        <p:spPr>
          <a:xfrm rot="19940208">
            <a:off x="11990346" y="5735177"/>
            <a:ext cx="1566293" cy="659801"/>
          </a:xfrm>
          <a:custGeom>
            <a:avLst/>
            <a:gdLst/>
            <a:ahLst/>
            <a:cxnLst/>
            <a:rect l="l" t="t" r="r" b="b"/>
            <a:pathLst>
              <a:path w="1566293" h="659801">
                <a:moveTo>
                  <a:pt x="0" y="0"/>
                </a:moveTo>
                <a:lnTo>
                  <a:pt x="1566292" y="0"/>
                </a:lnTo>
                <a:lnTo>
                  <a:pt x="1566292" y="659801"/>
                </a:lnTo>
                <a:lnTo>
                  <a:pt x="0" y="65980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pic>
        <p:nvPicPr>
          <p:cNvPr id="1026" name="Picture 2" descr="How To Improve Your Mental Health Every Day | Mint Physicians">
            <a:extLst>
              <a:ext uri="{FF2B5EF4-FFF2-40B4-BE49-F238E27FC236}">
                <a16:creationId xmlns:a16="http://schemas.microsoft.com/office/drawing/2014/main" id="{C4310EE4-FC6B-00DB-D3C4-4CD13267EF2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3426274" y="2976527"/>
            <a:ext cx="3874025" cy="2582683"/>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2">
            <a:extLst>
              <a:ext uri="{FF2B5EF4-FFF2-40B4-BE49-F238E27FC236}">
                <a16:creationId xmlns:a16="http://schemas.microsoft.com/office/drawing/2014/main" id="{1FF8BBDD-BC80-00A6-BBD4-7127483ABDB0}"/>
              </a:ext>
            </a:extLst>
          </p:cNvPr>
          <p:cNvSpPr txBox="1"/>
          <p:nvPr/>
        </p:nvSpPr>
        <p:spPr>
          <a:xfrm>
            <a:off x="13890900" y="5590583"/>
            <a:ext cx="2892056" cy="853760"/>
          </a:xfrm>
          <a:prstGeom prst="rect">
            <a:avLst/>
          </a:prstGeom>
        </p:spPr>
        <p:txBody>
          <a:bodyPr wrap="square" lIns="0" tIns="0" rIns="0" bIns="0" rtlCol="0" anchor="t">
            <a:spAutoFit/>
          </a:bodyPr>
          <a:lstStyle/>
          <a:p>
            <a:pPr algn="ctr">
              <a:lnSpc>
                <a:spcPts val="3499"/>
              </a:lnSpc>
              <a:spcBef>
                <a:spcPct val="0"/>
              </a:spcBef>
            </a:pPr>
            <a:r>
              <a:rPr lang="en-US" sz="2499" dirty="0">
                <a:solidFill>
                  <a:srgbClr val="000000"/>
                </a:solidFill>
                <a:latin typeface="Lato Italics"/>
              </a:rPr>
              <a:t>Improved adult mental health</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929227">
            <a:off x="-3270472" y="4760545"/>
            <a:ext cx="6870257" cy="9127153"/>
          </a:xfrm>
          <a:custGeom>
            <a:avLst/>
            <a:gdLst/>
            <a:ahLst/>
            <a:cxnLst/>
            <a:rect l="l" t="t" r="r" b="b"/>
            <a:pathLst>
              <a:path w="6870257" h="9127153">
                <a:moveTo>
                  <a:pt x="0" y="0"/>
                </a:moveTo>
                <a:lnTo>
                  <a:pt x="6870257" y="0"/>
                </a:lnTo>
                <a:lnTo>
                  <a:pt x="6870257" y="9127154"/>
                </a:lnTo>
                <a:lnTo>
                  <a:pt x="0" y="912715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 name="Freeform 3"/>
          <p:cNvSpPr/>
          <p:nvPr/>
        </p:nvSpPr>
        <p:spPr>
          <a:xfrm rot="-5586640" flipH="1" flipV="1">
            <a:off x="15329998" y="-3342965"/>
            <a:ext cx="6870257" cy="9127153"/>
          </a:xfrm>
          <a:custGeom>
            <a:avLst/>
            <a:gdLst/>
            <a:ahLst/>
            <a:cxnLst/>
            <a:rect l="l" t="t" r="r" b="b"/>
            <a:pathLst>
              <a:path w="6870257" h="9127153">
                <a:moveTo>
                  <a:pt x="6870257" y="9127153"/>
                </a:moveTo>
                <a:lnTo>
                  <a:pt x="0" y="9127153"/>
                </a:lnTo>
                <a:lnTo>
                  <a:pt x="0" y="0"/>
                </a:lnTo>
                <a:lnTo>
                  <a:pt x="6870257" y="0"/>
                </a:lnTo>
                <a:lnTo>
                  <a:pt x="6870257" y="9127153"/>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9753600" y="1344703"/>
            <a:ext cx="8105549" cy="5630906"/>
          </a:xfrm>
          <a:custGeom>
            <a:avLst/>
            <a:gdLst/>
            <a:ahLst/>
            <a:cxnLst/>
            <a:rect l="l" t="t" r="r" b="b"/>
            <a:pathLst>
              <a:path w="7605434" h="5335989">
                <a:moveTo>
                  <a:pt x="0" y="0"/>
                </a:moveTo>
                <a:lnTo>
                  <a:pt x="7605435" y="0"/>
                </a:lnTo>
                <a:lnTo>
                  <a:pt x="7605435" y="5335989"/>
                </a:lnTo>
                <a:lnTo>
                  <a:pt x="0" y="5335989"/>
                </a:lnTo>
                <a:lnTo>
                  <a:pt x="0" y="0"/>
                </a:lnTo>
                <a:close/>
              </a:path>
            </a:pathLst>
          </a:custGeom>
          <a:blipFill>
            <a:blip r:embed="rId5"/>
            <a:stretch>
              <a:fillRect/>
            </a:stretch>
          </a:blipFill>
        </p:spPr>
      </p:sp>
      <p:sp>
        <p:nvSpPr>
          <p:cNvPr id="5" name="Freeform 5"/>
          <p:cNvSpPr/>
          <p:nvPr/>
        </p:nvSpPr>
        <p:spPr>
          <a:xfrm>
            <a:off x="0" y="1539195"/>
            <a:ext cx="7705176" cy="5241923"/>
          </a:xfrm>
          <a:custGeom>
            <a:avLst/>
            <a:gdLst/>
            <a:ahLst/>
            <a:cxnLst/>
            <a:rect l="l" t="t" r="r" b="b"/>
            <a:pathLst>
              <a:path w="7705176" h="5241923">
                <a:moveTo>
                  <a:pt x="0" y="0"/>
                </a:moveTo>
                <a:lnTo>
                  <a:pt x="7705176" y="0"/>
                </a:lnTo>
                <a:lnTo>
                  <a:pt x="7705176" y="5241923"/>
                </a:lnTo>
                <a:lnTo>
                  <a:pt x="0" y="5241923"/>
                </a:lnTo>
                <a:lnTo>
                  <a:pt x="0" y="0"/>
                </a:lnTo>
                <a:close/>
              </a:path>
            </a:pathLst>
          </a:custGeom>
          <a:blipFill>
            <a:blip r:embed="rId6"/>
            <a:stretch>
              <a:fillRect/>
            </a:stretch>
          </a:blipFill>
        </p:spPr>
      </p:sp>
      <p:sp>
        <p:nvSpPr>
          <p:cNvPr id="6" name="Freeform 6"/>
          <p:cNvSpPr/>
          <p:nvPr/>
        </p:nvSpPr>
        <p:spPr>
          <a:xfrm rot="-1196535" flipV="1">
            <a:off x="5410268" y="1326563"/>
            <a:ext cx="3999661" cy="1378340"/>
          </a:xfrm>
          <a:custGeom>
            <a:avLst/>
            <a:gdLst/>
            <a:ahLst/>
            <a:cxnLst/>
            <a:rect l="l" t="t" r="r" b="b"/>
            <a:pathLst>
              <a:path w="3999661" h="1378340">
                <a:moveTo>
                  <a:pt x="0" y="1378340"/>
                </a:moveTo>
                <a:lnTo>
                  <a:pt x="3999661" y="1378340"/>
                </a:lnTo>
                <a:lnTo>
                  <a:pt x="3999661" y="0"/>
                </a:lnTo>
                <a:lnTo>
                  <a:pt x="0" y="0"/>
                </a:lnTo>
                <a:lnTo>
                  <a:pt x="0" y="137834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7" name="TextBox 7"/>
          <p:cNvSpPr txBox="1"/>
          <p:nvPr/>
        </p:nvSpPr>
        <p:spPr>
          <a:xfrm>
            <a:off x="164657" y="257175"/>
            <a:ext cx="14858277" cy="771525"/>
          </a:xfrm>
          <a:prstGeom prst="rect">
            <a:avLst/>
          </a:prstGeom>
        </p:spPr>
        <p:txBody>
          <a:bodyPr lIns="0" tIns="0" rIns="0" bIns="0" rtlCol="0" anchor="t">
            <a:spAutoFit/>
          </a:bodyPr>
          <a:lstStyle/>
          <a:p>
            <a:pPr algn="ctr">
              <a:lnSpc>
                <a:spcPts val="6299"/>
              </a:lnSpc>
              <a:spcBef>
                <a:spcPct val="0"/>
              </a:spcBef>
            </a:pPr>
            <a:r>
              <a:rPr lang="en-US" sz="4500">
                <a:solidFill>
                  <a:srgbClr val="393939"/>
                </a:solidFill>
                <a:latin typeface="Lato Bold"/>
              </a:rPr>
              <a:t>EARLY LIFE ADVERSITY  &amp; REWARD PROCESSING</a:t>
            </a:r>
          </a:p>
        </p:txBody>
      </p:sp>
      <p:sp>
        <p:nvSpPr>
          <p:cNvPr id="8" name="TextBox 8"/>
          <p:cNvSpPr txBox="1"/>
          <p:nvPr/>
        </p:nvSpPr>
        <p:spPr>
          <a:xfrm>
            <a:off x="4860145" y="7489066"/>
            <a:ext cx="12770474" cy="587277"/>
          </a:xfrm>
          <a:prstGeom prst="rect">
            <a:avLst/>
          </a:prstGeom>
        </p:spPr>
        <p:txBody>
          <a:bodyPr lIns="0" tIns="0" rIns="0" bIns="0" rtlCol="0" anchor="t">
            <a:spAutoFit/>
          </a:bodyPr>
          <a:lstStyle/>
          <a:p>
            <a:pPr>
              <a:lnSpc>
                <a:spcPts val="4905"/>
              </a:lnSpc>
            </a:pPr>
            <a:endParaRPr lang="en-US" sz="3503" dirty="0">
              <a:solidFill>
                <a:srgbClr val="000000"/>
              </a:solidFill>
              <a:latin typeface="Canva Sans"/>
            </a:endParaRPr>
          </a:p>
        </p:txBody>
      </p:sp>
      <p:sp>
        <p:nvSpPr>
          <p:cNvPr id="9" name="TextBox 9"/>
          <p:cNvSpPr txBox="1"/>
          <p:nvPr/>
        </p:nvSpPr>
        <p:spPr>
          <a:xfrm>
            <a:off x="4904787" y="9737153"/>
            <a:ext cx="13860339" cy="442770"/>
          </a:xfrm>
          <a:prstGeom prst="rect">
            <a:avLst/>
          </a:prstGeom>
        </p:spPr>
        <p:txBody>
          <a:bodyPr lIns="0" tIns="0" rIns="0" bIns="0" rtlCol="0" anchor="t">
            <a:spAutoFit/>
          </a:bodyPr>
          <a:lstStyle/>
          <a:p>
            <a:pPr algn="ctr">
              <a:lnSpc>
                <a:spcPts val="3697"/>
              </a:lnSpc>
              <a:spcBef>
                <a:spcPct val="0"/>
              </a:spcBef>
            </a:pPr>
            <a:r>
              <a:rPr lang="en-US" sz="2641">
                <a:solidFill>
                  <a:srgbClr val="000000"/>
                </a:solidFill>
                <a:latin typeface="Canva Sans"/>
              </a:rPr>
              <a:t>e.g. Dennison et al., 2019; Glynn et al., 2018; Kennedy et al., 2021</a:t>
            </a:r>
          </a:p>
        </p:txBody>
      </p:sp>
      <p:sp>
        <p:nvSpPr>
          <p:cNvPr id="10" name="TextBox 10"/>
          <p:cNvSpPr txBox="1"/>
          <p:nvPr/>
        </p:nvSpPr>
        <p:spPr>
          <a:xfrm>
            <a:off x="17140030" y="9737153"/>
            <a:ext cx="981178" cy="442770"/>
          </a:xfrm>
          <a:prstGeom prst="rect">
            <a:avLst/>
          </a:prstGeom>
        </p:spPr>
        <p:txBody>
          <a:bodyPr lIns="0" tIns="0" rIns="0" bIns="0" rtlCol="0" anchor="t">
            <a:spAutoFit/>
          </a:bodyPr>
          <a:lstStyle/>
          <a:p>
            <a:pPr algn="ctr">
              <a:lnSpc>
                <a:spcPts val="3697"/>
              </a:lnSpc>
              <a:spcBef>
                <a:spcPct val="0"/>
              </a:spcBef>
            </a:pPr>
            <a:r>
              <a:rPr lang="en-US" sz="2641">
                <a:solidFill>
                  <a:srgbClr val="000000"/>
                </a:solidFill>
                <a:latin typeface="Canva Sans"/>
              </a:rPr>
              <a:t>2</a:t>
            </a:r>
          </a:p>
        </p:txBody>
      </p:sp>
      <p:sp>
        <p:nvSpPr>
          <p:cNvPr id="11" name="Freeform 11"/>
          <p:cNvSpPr/>
          <p:nvPr/>
        </p:nvSpPr>
        <p:spPr>
          <a:xfrm rot="-1929227">
            <a:off x="-2772462" y="6271704"/>
            <a:ext cx="6870257" cy="9127153"/>
          </a:xfrm>
          <a:custGeom>
            <a:avLst/>
            <a:gdLst/>
            <a:ahLst/>
            <a:cxnLst/>
            <a:rect l="l" t="t" r="r" b="b"/>
            <a:pathLst>
              <a:path w="6870257" h="9127153">
                <a:moveTo>
                  <a:pt x="0" y="0"/>
                </a:moveTo>
                <a:lnTo>
                  <a:pt x="6870257" y="0"/>
                </a:lnTo>
                <a:lnTo>
                  <a:pt x="6870257" y="9127154"/>
                </a:lnTo>
                <a:lnTo>
                  <a:pt x="0" y="912715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p:nvPr/>
        </p:nvSpPr>
        <p:spPr>
          <a:xfrm>
            <a:off x="357093" y="1793645"/>
            <a:ext cx="2569029" cy="2510377"/>
          </a:xfrm>
          <a:custGeom>
            <a:avLst/>
            <a:gdLst/>
            <a:ahLst/>
            <a:cxnLst/>
            <a:rect l="l" t="t" r="r" b="b"/>
            <a:pathLst>
              <a:path w="3908991" h="4188567">
                <a:moveTo>
                  <a:pt x="0" y="0"/>
                </a:moveTo>
                <a:lnTo>
                  <a:pt x="3908990" y="0"/>
                </a:lnTo>
                <a:lnTo>
                  <a:pt x="3908990" y="4188567"/>
                </a:lnTo>
                <a:lnTo>
                  <a:pt x="0" y="4188567"/>
                </a:lnTo>
                <a:lnTo>
                  <a:pt x="0" y="0"/>
                </a:lnTo>
                <a:close/>
              </a:path>
            </a:pathLst>
          </a:custGeom>
          <a:blipFill>
            <a:blip r:embed="rId3"/>
            <a:stretch>
              <a:fillRect/>
            </a:stretch>
          </a:blipFill>
        </p:spPr>
      </p:sp>
      <p:sp>
        <p:nvSpPr>
          <p:cNvPr id="6" name="Freeform 6"/>
          <p:cNvSpPr/>
          <p:nvPr/>
        </p:nvSpPr>
        <p:spPr>
          <a:xfrm rot="2616059">
            <a:off x="2686124" y="3671343"/>
            <a:ext cx="1566293" cy="659801"/>
          </a:xfrm>
          <a:custGeom>
            <a:avLst/>
            <a:gdLst/>
            <a:ahLst/>
            <a:cxnLst/>
            <a:rect l="l" t="t" r="r" b="b"/>
            <a:pathLst>
              <a:path w="1566293" h="659801">
                <a:moveTo>
                  <a:pt x="0" y="0"/>
                </a:moveTo>
                <a:lnTo>
                  <a:pt x="1566292" y="0"/>
                </a:lnTo>
                <a:lnTo>
                  <a:pt x="1566292" y="659801"/>
                </a:lnTo>
                <a:lnTo>
                  <a:pt x="0" y="65980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TextBox 7"/>
          <p:cNvSpPr txBox="1"/>
          <p:nvPr/>
        </p:nvSpPr>
        <p:spPr>
          <a:xfrm>
            <a:off x="247720" y="666606"/>
            <a:ext cx="17792560" cy="714663"/>
          </a:xfrm>
          <a:prstGeom prst="rect">
            <a:avLst/>
          </a:prstGeom>
        </p:spPr>
        <p:txBody>
          <a:bodyPr lIns="0" tIns="0" rIns="0" bIns="0" rtlCol="0" anchor="t">
            <a:spAutoFit/>
          </a:bodyPr>
          <a:lstStyle/>
          <a:p>
            <a:pPr>
              <a:lnSpc>
                <a:spcPts val="5552"/>
              </a:lnSpc>
            </a:pPr>
            <a:r>
              <a:rPr lang="en-US" sz="4626">
                <a:solidFill>
                  <a:srgbClr val="000000"/>
                </a:solidFill>
                <a:latin typeface="Lato Bold"/>
              </a:rPr>
              <a:t>HOW MIGHT EXPOSURE TO ELA IMPACT MUSIC USAGE?</a:t>
            </a:r>
          </a:p>
        </p:txBody>
      </p:sp>
      <p:sp>
        <p:nvSpPr>
          <p:cNvPr id="8" name="TextBox 8"/>
          <p:cNvSpPr txBox="1"/>
          <p:nvPr/>
        </p:nvSpPr>
        <p:spPr>
          <a:xfrm>
            <a:off x="17117906" y="9737153"/>
            <a:ext cx="981178" cy="442770"/>
          </a:xfrm>
          <a:prstGeom prst="rect">
            <a:avLst/>
          </a:prstGeom>
        </p:spPr>
        <p:txBody>
          <a:bodyPr lIns="0" tIns="0" rIns="0" bIns="0" rtlCol="0" anchor="t">
            <a:spAutoFit/>
          </a:bodyPr>
          <a:lstStyle/>
          <a:p>
            <a:pPr algn="ctr">
              <a:lnSpc>
                <a:spcPts val="3697"/>
              </a:lnSpc>
              <a:spcBef>
                <a:spcPct val="0"/>
              </a:spcBef>
            </a:pPr>
            <a:r>
              <a:rPr lang="en-US" sz="2641">
                <a:solidFill>
                  <a:srgbClr val="000000"/>
                </a:solidFill>
                <a:latin typeface="Canva Sans"/>
              </a:rPr>
              <a:t>2</a:t>
            </a:r>
          </a:p>
        </p:txBody>
      </p:sp>
      <p:sp>
        <p:nvSpPr>
          <p:cNvPr id="10" name="TextBox 10"/>
          <p:cNvSpPr txBox="1"/>
          <p:nvPr/>
        </p:nvSpPr>
        <p:spPr>
          <a:xfrm>
            <a:off x="-433624" y="4521655"/>
            <a:ext cx="3983749" cy="860425"/>
          </a:xfrm>
          <a:prstGeom prst="rect">
            <a:avLst/>
          </a:prstGeom>
        </p:spPr>
        <p:txBody>
          <a:bodyPr lIns="0" tIns="0" rIns="0" bIns="0" rtlCol="0" anchor="t">
            <a:spAutoFit/>
          </a:bodyPr>
          <a:lstStyle/>
          <a:p>
            <a:pPr algn="ctr">
              <a:lnSpc>
                <a:spcPts val="3499"/>
              </a:lnSpc>
              <a:spcBef>
                <a:spcPct val="0"/>
              </a:spcBef>
            </a:pPr>
            <a:r>
              <a:rPr lang="en-US" sz="2499" dirty="0">
                <a:solidFill>
                  <a:srgbClr val="000000"/>
                </a:solidFill>
                <a:latin typeface="Lato Italics"/>
              </a:rPr>
              <a:t>Exposure to adverse environments</a:t>
            </a:r>
          </a:p>
        </p:txBody>
      </p:sp>
      <p:sp>
        <p:nvSpPr>
          <p:cNvPr id="11" name="TextBox 11"/>
          <p:cNvSpPr txBox="1"/>
          <p:nvPr/>
        </p:nvSpPr>
        <p:spPr>
          <a:xfrm>
            <a:off x="3914373" y="6801783"/>
            <a:ext cx="3983749" cy="1302601"/>
          </a:xfrm>
          <a:prstGeom prst="rect">
            <a:avLst/>
          </a:prstGeom>
        </p:spPr>
        <p:txBody>
          <a:bodyPr lIns="0" tIns="0" rIns="0" bIns="0" rtlCol="0" anchor="t">
            <a:spAutoFit/>
          </a:bodyPr>
          <a:lstStyle/>
          <a:p>
            <a:pPr algn="ctr">
              <a:lnSpc>
                <a:spcPts val="3499"/>
              </a:lnSpc>
              <a:spcBef>
                <a:spcPct val="0"/>
              </a:spcBef>
            </a:pPr>
            <a:r>
              <a:rPr lang="en-US" sz="2499" dirty="0">
                <a:solidFill>
                  <a:srgbClr val="000000"/>
                </a:solidFill>
                <a:latin typeface="Lato Italics"/>
              </a:rPr>
              <a:t>Implicated development of reward system &amp; reduction in reward responsivity</a:t>
            </a:r>
          </a:p>
        </p:txBody>
      </p:sp>
      <p:sp>
        <p:nvSpPr>
          <p:cNvPr id="12" name="TextBox 12"/>
          <p:cNvSpPr txBox="1"/>
          <p:nvPr/>
        </p:nvSpPr>
        <p:spPr>
          <a:xfrm>
            <a:off x="9829800" y="8972809"/>
            <a:ext cx="3983749" cy="860425"/>
          </a:xfrm>
          <a:prstGeom prst="rect">
            <a:avLst/>
          </a:prstGeom>
        </p:spPr>
        <p:txBody>
          <a:bodyPr lIns="0" tIns="0" rIns="0" bIns="0" rtlCol="0" anchor="t">
            <a:spAutoFit/>
          </a:bodyPr>
          <a:lstStyle/>
          <a:p>
            <a:pPr algn="ctr">
              <a:lnSpc>
                <a:spcPts val="3499"/>
              </a:lnSpc>
              <a:spcBef>
                <a:spcPct val="0"/>
              </a:spcBef>
            </a:pPr>
            <a:r>
              <a:rPr lang="en-US" sz="2499" dirty="0">
                <a:solidFill>
                  <a:srgbClr val="000000"/>
                </a:solidFill>
                <a:latin typeface="Lato Italics"/>
              </a:rPr>
              <a:t>Less music enjoyment &amp; usage of music for regulation  </a:t>
            </a:r>
          </a:p>
        </p:txBody>
      </p:sp>
      <p:sp>
        <p:nvSpPr>
          <p:cNvPr id="13" name="Freeform 6">
            <a:extLst>
              <a:ext uri="{FF2B5EF4-FFF2-40B4-BE49-F238E27FC236}">
                <a16:creationId xmlns:a16="http://schemas.microsoft.com/office/drawing/2014/main" id="{1DA99BA3-956C-406B-45AE-670660A53334}"/>
              </a:ext>
            </a:extLst>
          </p:cNvPr>
          <p:cNvSpPr/>
          <p:nvPr/>
        </p:nvSpPr>
        <p:spPr>
          <a:xfrm rot="2616059">
            <a:off x="7374767" y="5818076"/>
            <a:ext cx="1566293" cy="659801"/>
          </a:xfrm>
          <a:custGeom>
            <a:avLst/>
            <a:gdLst/>
            <a:ahLst/>
            <a:cxnLst/>
            <a:rect l="l" t="t" r="r" b="b"/>
            <a:pathLst>
              <a:path w="1566293" h="659801">
                <a:moveTo>
                  <a:pt x="0" y="0"/>
                </a:moveTo>
                <a:lnTo>
                  <a:pt x="1566292" y="0"/>
                </a:lnTo>
                <a:lnTo>
                  <a:pt x="1566292" y="659801"/>
                </a:lnTo>
                <a:lnTo>
                  <a:pt x="0" y="65980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 name="Freeform 6">
            <a:extLst>
              <a:ext uri="{FF2B5EF4-FFF2-40B4-BE49-F238E27FC236}">
                <a16:creationId xmlns:a16="http://schemas.microsoft.com/office/drawing/2014/main" id="{84BCE142-7E35-DE92-4BE7-8C92520C39A2}"/>
              </a:ext>
            </a:extLst>
          </p:cNvPr>
          <p:cNvSpPr/>
          <p:nvPr/>
        </p:nvSpPr>
        <p:spPr>
          <a:xfrm>
            <a:off x="4166899" y="3632341"/>
            <a:ext cx="3318777" cy="2387238"/>
          </a:xfrm>
          <a:custGeom>
            <a:avLst/>
            <a:gdLst/>
            <a:ahLst/>
            <a:cxnLst/>
            <a:rect l="l" t="t" r="r" b="b"/>
            <a:pathLst>
              <a:path w="5854667" h="3901717">
                <a:moveTo>
                  <a:pt x="0" y="0"/>
                </a:moveTo>
                <a:lnTo>
                  <a:pt x="5854666" y="0"/>
                </a:lnTo>
                <a:lnTo>
                  <a:pt x="5854666" y="3901717"/>
                </a:lnTo>
                <a:lnTo>
                  <a:pt x="0" y="3901717"/>
                </a:lnTo>
                <a:lnTo>
                  <a:pt x="0" y="0"/>
                </a:lnTo>
                <a:close/>
              </a:path>
            </a:pathLst>
          </a:custGeom>
          <a:blipFill>
            <a:blip r:embed="rId6"/>
            <a:stretch>
              <a:fillRect/>
            </a:stretch>
          </a:blipFill>
        </p:spPr>
      </p:sp>
      <p:sp>
        <p:nvSpPr>
          <p:cNvPr id="9" name="Freeform 7">
            <a:extLst>
              <a:ext uri="{FF2B5EF4-FFF2-40B4-BE49-F238E27FC236}">
                <a16:creationId xmlns:a16="http://schemas.microsoft.com/office/drawing/2014/main" id="{B4527714-AE28-ECE4-8027-217EC8CF6E19}"/>
              </a:ext>
            </a:extLst>
          </p:cNvPr>
          <p:cNvSpPr/>
          <p:nvPr/>
        </p:nvSpPr>
        <p:spPr>
          <a:xfrm>
            <a:off x="9138899" y="5398409"/>
            <a:ext cx="4378690" cy="3327804"/>
          </a:xfrm>
          <a:custGeom>
            <a:avLst/>
            <a:gdLst/>
            <a:ahLst/>
            <a:cxnLst/>
            <a:rect l="l" t="t" r="r" b="b"/>
            <a:pathLst>
              <a:path w="4378690" h="3327804">
                <a:moveTo>
                  <a:pt x="0" y="0"/>
                </a:moveTo>
                <a:lnTo>
                  <a:pt x="4378690" y="0"/>
                </a:lnTo>
                <a:lnTo>
                  <a:pt x="4378690" y="3327805"/>
                </a:lnTo>
                <a:lnTo>
                  <a:pt x="0" y="3327805"/>
                </a:lnTo>
                <a:lnTo>
                  <a:pt x="0" y="0"/>
                </a:lnTo>
                <a:close/>
              </a:path>
            </a:pathLst>
          </a:custGeom>
          <a:blipFill>
            <a:blip r:embed="rId7"/>
            <a:stretch>
              <a:fillRect/>
            </a:stretch>
          </a:blipFill>
        </p:spPr>
      </p:sp>
      <p:sp>
        <p:nvSpPr>
          <p:cNvPr id="17" name="Freeform 2">
            <a:extLst>
              <a:ext uri="{FF2B5EF4-FFF2-40B4-BE49-F238E27FC236}">
                <a16:creationId xmlns:a16="http://schemas.microsoft.com/office/drawing/2014/main" id="{032AD32E-1989-9865-5626-9DB78D18DB8D}"/>
              </a:ext>
            </a:extLst>
          </p:cNvPr>
          <p:cNvSpPr/>
          <p:nvPr/>
        </p:nvSpPr>
        <p:spPr>
          <a:xfrm rot="-5586640" flipH="1" flipV="1">
            <a:off x="15384965" y="-2748701"/>
            <a:ext cx="6870257" cy="9127153"/>
          </a:xfrm>
          <a:custGeom>
            <a:avLst/>
            <a:gdLst/>
            <a:ahLst/>
            <a:cxnLst/>
            <a:rect l="l" t="t" r="r" b="b"/>
            <a:pathLst>
              <a:path w="6870257" h="9127153">
                <a:moveTo>
                  <a:pt x="6870258" y="9127154"/>
                </a:moveTo>
                <a:lnTo>
                  <a:pt x="0" y="9127154"/>
                </a:lnTo>
                <a:lnTo>
                  <a:pt x="0" y="0"/>
                </a:lnTo>
                <a:lnTo>
                  <a:pt x="6870258" y="0"/>
                </a:lnTo>
                <a:lnTo>
                  <a:pt x="6870258" y="9127154"/>
                </a:lnTo>
                <a:close/>
              </a:path>
            </a:pathLst>
          </a:custGeom>
          <a:blipFill>
            <a:blip r:embed="rId8">
              <a:extLst>
                <a:ext uri="{96DAC541-7B7A-43D3-8B79-37D633B846F1}">
                  <asvg:svgBlip xmlns:asvg="http://schemas.microsoft.com/office/drawing/2016/SVG/main" r:embed="rId9"/>
                </a:ext>
              </a:extLst>
            </a:blip>
            <a:stretch>
              <a:fillRect/>
            </a:stretch>
          </a:blipFill>
        </p:spPr>
      </p:sp>
    </p:spTree>
    <p:extLst>
      <p:ext uri="{BB962C8B-B14F-4D97-AF65-F5344CB8AC3E}">
        <p14:creationId xmlns:p14="http://schemas.microsoft.com/office/powerpoint/2010/main" val="13672568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866729" y="1920912"/>
            <a:ext cx="7508651" cy="6213571"/>
            <a:chOff x="0" y="0"/>
            <a:chExt cx="10011534" cy="8284762"/>
          </a:xfrm>
        </p:grpSpPr>
        <p:grpSp>
          <p:nvGrpSpPr>
            <p:cNvPr id="3" name="Group 3"/>
            <p:cNvGrpSpPr/>
            <p:nvPr/>
          </p:nvGrpSpPr>
          <p:grpSpPr>
            <a:xfrm>
              <a:off x="0" y="66565"/>
              <a:ext cx="10011534" cy="8218197"/>
              <a:chOff x="0" y="0"/>
              <a:chExt cx="1531944" cy="1257531"/>
            </a:xfrm>
          </p:grpSpPr>
          <p:sp>
            <p:nvSpPr>
              <p:cNvPr id="4" name="Freeform 4"/>
              <p:cNvSpPr/>
              <p:nvPr/>
            </p:nvSpPr>
            <p:spPr>
              <a:xfrm>
                <a:off x="0" y="0"/>
                <a:ext cx="1531944" cy="1257531"/>
              </a:xfrm>
              <a:custGeom>
                <a:avLst/>
                <a:gdLst/>
                <a:ahLst/>
                <a:cxnLst/>
                <a:rect l="l" t="t" r="r" b="b"/>
                <a:pathLst>
                  <a:path w="1531944" h="1257531">
                    <a:moveTo>
                      <a:pt x="51553" y="0"/>
                    </a:moveTo>
                    <a:lnTo>
                      <a:pt x="1480391" y="0"/>
                    </a:lnTo>
                    <a:cubicBezTo>
                      <a:pt x="1494064" y="0"/>
                      <a:pt x="1507176" y="5431"/>
                      <a:pt x="1516844" y="15100"/>
                    </a:cubicBezTo>
                    <a:cubicBezTo>
                      <a:pt x="1526513" y="24768"/>
                      <a:pt x="1531944" y="37881"/>
                      <a:pt x="1531944" y="51553"/>
                    </a:cubicBezTo>
                    <a:lnTo>
                      <a:pt x="1531944" y="1205978"/>
                    </a:lnTo>
                    <a:cubicBezTo>
                      <a:pt x="1531944" y="1234450"/>
                      <a:pt x="1508863" y="1257531"/>
                      <a:pt x="1480391" y="1257531"/>
                    </a:cubicBezTo>
                    <a:lnTo>
                      <a:pt x="51553" y="1257531"/>
                    </a:lnTo>
                    <a:cubicBezTo>
                      <a:pt x="23081" y="1257531"/>
                      <a:pt x="0" y="1234450"/>
                      <a:pt x="0" y="1205978"/>
                    </a:cubicBezTo>
                    <a:lnTo>
                      <a:pt x="0" y="51553"/>
                    </a:lnTo>
                    <a:cubicBezTo>
                      <a:pt x="0" y="23081"/>
                      <a:pt x="23081" y="0"/>
                      <a:pt x="51553" y="0"/>
                    </a:cubicBezTo>
                    <a:close/>
                  </a:path>
                </a:pathLst>
              </a:custGeom>
              <a:solidFill>
                <a:srgbClr val="FFFFFF"/>
              </a:solidFill>
              <a:ln w="38100">
                <a:solidFill>
                  <a:srgbClr val="000000"/>
                </a:solidFill>
              </a:ln>
            </p:spPr>
          </p:sp>
          <p:sp>
            <p:nvSpPr>
              <p:cNvPr id="5" name="TextBox 5"/>
              <p:cNvSpPr txBox="1"/>
              <p:nvPr/>
            </p:nvSpPr>
            <p:spPr>
              <a:xfrm>
                <a:off x="0" y="-47625"/>
                <a:ext cx="812800" cy="860425"/>
              </a:xfrm>
              <a:prstGeom prst="rect">
                <a:avLst/>
              </a:prstGeom>
            </p:spPr>
            <p:txBody>
              <a:bodyPr lIns="50800" tIns="50800" rIns="50800" bIns="50800" rtlCol="0" anchor="ctr"/>
              <a:lstStyle/>
              <a:p>
                <a:pPr algn="ctr">
                  <a:lnSpc>
                    <a:spcPts val="3499"/>
                  </a:lnSpc>
                </a:pPr>
                <a:endParaRPr/>
              </a:p>
            </p:txBody>
          </p:sp>
        </p:grpSp>
        <p:grpSp>
          <p:nvGrpSpPr>
            <p:cNvPr id="6" name="Group 6"/>
            <p:cNvGrpSpPr/>
            <p:nvPr/>
          </p:nvGrpSpPr>
          <p:grpSpPr>
            <a:xfrm>
              <a:off x="0" y="0"/>
              <a:ext cx="10011534" cy="1224118"/>
              <a:chOff x="0" y="0"/>
              <a:chExt cx="1531944" cy="187312"/>
            </a:xfrm>
          </p:grpSpPr>
          <p:sp>
            <p:nvSpPr>
              <p:cNvPr id="7" name="Freeform 7"/>
              <p:cNvSpPr/>
              <p:nvPr/>
            </p:nvSpPr>
            <p:spPr>
              <a:xfrm>
                <a:off x="0" y="0"/>
                <a:ext cx="1531944" cy="187312"/>
              </a:xfrm>
              <a:custGeom>
                <a:avLst/>
                <a:gdLst/>
                <a:ahLst/>
                <a:cxnLst/>
                <a:rect l="l" t="t" r="r" b="b"/>
                <a:pathLst>
                  <a:path w="1531944" h="187312">
                    <a:moveTo>
                      <a:pt x="51553" y="0"/>
                    </a:moveTo>
                    <a:lnTo>
                      <a:pt x="1480391" y="0"/>
                    </a:lnTo>
                    <a:cubicBezTo>
                      <a:pt x="1494064" y="0"/>
                      <a:pt x="1507176" y="5431"/>
                      <a:pt x="1516844" y="15100"/>
                    </a:cubicBezTo>
                    <a:cubicBezTo>
                      <a:pt x="1526513" y="24768"/>
                      <a:pt x="1531944" y="37881"/>
                      <a:pt x="1531944" y="51553"/>
                    </a:cubicBezTo>
                    <a:lnTo>
                      <a:pt x="1531944" y="135759"/>
                    </a:lnTo>
                    <a:cubicBezTo>
                      <a:pt x="1531944" y="149431"/>
                      <a:pt x="1526513" y="162544"/>
                      <a:pt x="1516844" y="172212"/>
                    </a:cubicBezTo>
                    <a:cubicBezTo>
                      <a:pt x="1507176" y="181880"/>
                      <a:pt x="1494064" y="187312"/>
                      <a:pt x="1480391" y="187312"/>
                    </a:cubicBezTo>
                    <a:lnTo>
                      <a:pt x="51553" y="187312"/>
                    </a:lnTo>
                    <a:cubicBezTo>
                      <a:pt x="23081" y="187312"/>
                      <a:pt x="0" y="164231"/>
                      <a:pt x="0" y="135759"/>
                    </a:cubicBezTo>
                    <a:lnTo>
                      <a:pt x="0" y="51553"/>
                    </a:lnTo>
                    <a:cubicBezTo>
                      <a:pt x="0" y="23081"/>
                      <a:pt x="23081" y="0"/>
                      <a:pt x="51553" y="0"/>
                    </a:cubicBezTo>
                    <a:close/>
                  </a:path>
                </a:pathLst>
              </a:custGeom>
              <a:solidFill>
                <a:srgbClr val="FF1616"/>
              </a:solidFill>
              <a:ln w="38100">
                <a:solidFill>
                  <a:srgbClr val="000000"/>
                </a:solidFill>
              </a:ln>
            </p:spPr>
          </p:sp>
          <p:sp>
            <p:nvSpPr>
              <p:cNvPr id="8" name="TextBox 8"/>
              <p:cNvSpPr txBox="1"/>
              <p:nvPr/>
            </p:nvSpPr>
            <p:spPr>
              <a:xfrm>
                <a:off x="0" y="-47625"/>
                <a:ext cx="812800" cy="860425"/>
              </a:xfrm>
              <a:prstGeom prst="rect">
                <a:avLst/>
              </a:prstGeom>
            </p:spPr>
            <p:txBody>
              <a:bodyPr lIns="50800" tIns="50800" rIns="50800" bIns="50800" rtlCol="0" anchor="ctr"/>
              <a:lstStyle/>
              <a:p>
                <a:pPr algn="ctr">
                  <a:lnSpc>
                    <a:spcPts val="3499"/>
                  </a:lnSpc>
                </a:pPr>
                <a:endParaRPr/>
              </a:p>
            </p:txBody>
          </p:sp>
        </p:grpSp>
        <p:grpSp>
          <p:nvGrpSpPr>
            <p:cNvPr id="9" name="Group 9"/>
            <p:cNvGrpSpPr/>
            <p:nvPr/>
          </p:nvGrpSpPr>
          <p:grpSpPr>
            <a:xfrm>
              <a:off x="0" y="612059"/>
              <a:ext cx="688566" cy="612059"/>
              <a:chOff x="0" y="0"/>
              <a:chExt cx="105363" cy="93656"/>
            </a:xfrm>
          </p:grpSpPr>
          <p:sp>
            <p:nvSpPr>
              <p:cNvPr id="10" name="Freeform 10"/>
              <p:cNvSpPr/>
              <p:nvPr/>
            </p:nvSpPr>
            <p:spPr>
              <a:xfrm>
                <a:off x="0" y="0"/>
                <a:ext cx="105363" cy="93656"/>
              </a:xfrm>
              <a:custGeom>
                <a:avLst/>
                <a:gdLst/>
                <a:ahLst/>
                <a:cxnLst/>
                <a:rect l="l" t="t" r="r" b="b"/>
                <a:pathLst>
                  <a:path w="105363" h="93656">
                    <a:moveTo>
                      <a:pt x="0" y="0"/>
                    </a:moveTo>
                    <a:lnTo>
                      <a:pt x="105363" y="0"/>
                    </a:lnTo>
                    <a:lnTo>
                      <a:pt x="105363" y="93656"/>
                    </a:lnTo>
                    <a:lnTo>
                      <a:pt x="0" y="93656"/>
                    </a:lnTo>
                    <a:close/>
                  </a:path>
                </a:pathLst>
              </a:custGeom>
              <a:solidFill>
                <a:srgbClr val="FF1616"/>
              </a:solidFill>
              <a:ln w="38100">
                <a:solidFill>
                  <a:srgbClr val="000000"/>
                </a:solidFill>
              </a:ln>
            </p:spPr>
          </p:sp>
          <p:sp>
            <p:nvSpPr>
              <p:cNvPr id="11" name="TextBox 11"/>
              <p:cNvSpPr txBox="1"/>
              <p:nvPr/>
            </p:nvSpPr>
            <p:spPr>
              <a:xfrm>
                <a:off x="0" y="-47625"/>
                <a:ext cx="812800" cy="860425"/>
              </a:xfrm>
              <a:prstGeom prst="rect">
                <a:avLst/>
              </a:prstGeom>
            </p:spPr>
            <p:txBody>
              <a:bodyPr lIns="50800" tIns="50800" rIns="50800" bIns="50800" rtlCol="0" anchor="ctr"/>
              <a:lstStyle/>
              <a:p>
                <a:pPr algn="ctr">
                  <a:lnSpc>
                    <a:spcPts val="3499"/>
                  </a:lnSpc>
                </a:pPr>
                <a:endParaRPr/>
              </a:p>
            </p:txBody>
          </p:sp>
        </p:grpSp>
        <p:grpSp>
          <p:nvGrpSpPr>
            <p:cNvPr id="12" name="Group 12"/>
            <p:cNvGrpSpPr/>
            <p:nvPr/>
          </p:nvGrpSpPr>
          <p:grpSpPr>
            <a:xfrm>
              <a:off x="69104" y="572712"/>
              <a:ext cx="688566" cy="592386"/>
              <a:chOff x="0" y="0"/>
              <a:chExt cx="105363" cy="90646"/>
            </a:xfrm>
          </p:grpSpPr>
          <p:sp>
            <p:nvSpPr>
              <p:cNvPr id="13" name="Freeform 13"/>
              <p:cNvSpPr/>
              <p:nvPr/>
            </p:nvSpPr>
            <p:spPr>
              <a:xfrm>
                <a:off x="0" y="0"/>
                <a:ext cx="105363" cy="90646"/>
              </a:xfrm>
              <a:custGeom>
                <a:avLst/>
                <a:gdLst/>
                <a:ahLst/>
                <a:cxnLst/>
                <a:rect l="l" t="t" r="r" b="b"/>
                <a:pathLst>
                  <a:path w="105363" h="90646">
                    <a:moveTo>
                      <a:pt x="0" y="0"/>
                    </a:moveTo>
                    <a:lnTo>
                      <a:pt x="105363" y="0"/>
                    </a:lnTo>
                    <a:lnTo>
                      <a:pt x="105363" y="90646"/>
                    </a:lnTo>
                    <a:lnTo>
                      <a:pt x="0" y="90646"/>
                    </a:lnTo>
                    <a:close/>
                  </a:path>
                </a:pathLst>
              </a:custGeom>
              <a:solidFill>
                <a:srgbClr val="FF1616"/>
              </a:solidFill>
              <a:ln>
                <a:noFill/>
              </a:ln>
            </p:spPr>
          </p:sp>
          <p:sp>
            <p:nvSpPr>
              <p:cNvPr id="14" name="TextBox 14"/>
              <p:cNvSpPr txBox="1"/>
              <p:nvPr/>
            </p:nvSpPr>
            <p:spPr>
              <a:xfrm>
                <a:off x="0" y="-47625"/>
                <a:ext cx="812800" cy="860425"/>
              </a:xfrm>
              <a:prstGeom prst="rect">
                <a:avLst/>
              </a:prstGeom>
            </p:spPr>
            <p:txBody>
              <a:bodyPr lIns="50800" tIns="50800" rIns="50800" bIns="50800" rtlCol="0" anchor="ctr"/>
              <a:lstStyle/>
              <a:p>
                <a:pPr algn="ctr">
                  <a:lnSpc>
                    <a:spcPts val="3499"/>
                  </a:lnSpc>
                </a:pPr>
                <a:endParaRPr/>
              </a:p>
            </p:txBody>
          </p:sp>
        </p:grpSp>
        <p:grpSp>
          <p:nvGrpSpPr>
            <p:cNvPr id="15" name="Group 15"/>
            <p:cNvGrpSpPr/>
            <p:nvPr/>
          </p:nvGrpSpPr>
          <p:grpSpPr>
            <a:xfrm>
              <a:off x="793738" y="378251"/>
              <a:ext cx="459044" cy="459044"/>
              <a:chOff x="0" y="0"/>
              <a:chExt cx="812800" cy="812800"/>
            </a:xfrm>
          </p:grpSpPr>
          <p:sp>
            <p:nvSpPr>
              <p:cNvPr id="16" name="Freeform 16"/>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FFFFFF"/>
              </a:solidFill>
            </p:spPr>
          </p:sp>
          <p:sp>
            <p:nvSpPr>
              <p:cNvPr id="17" name="TextBox 17"/>
              <p:cNvSpPr txBox="1"/>
              <p:nvPr/>
            </p:nvSpPr>
            <p:spPr>
              <a:xfrm>
                <a:off x="0" y="-47625"/>
                <a:ext cx="812800" cy="860425"/>
              </a:xfrm>
              <a:prstGeom prst="rect">
                <a:avLst/>
              </a:prstGeom>
            </p:spPr>
            <p:txBody>
              <a:bodyPr lIns="50800" tIns="50800" rIns="50800" bIns="50800" rtlCol="0" anchor="ctr"/>
              <a:lstStyle/>
              <a:p>
                <a:pPr algn="ctr">
                  <a:lnSpc>
                    <a:spcPts val="3499"/>
                  </a:lnSpc>
                </a:pPr>
                <a:endParaRPr/>
              </a:p>
            </p:txBody>
          </p:sp>
        </p:grpSp>
        <p:grpSp>
          <p:nvGrpSpPr>
            <p:cNvPr id="18" name="Group 18"/>
            <p:cNvGrpSpPr/>
            <p:nvPr/>
          </p:nvGrpSpPr>
          <p:grpSpPr>
            <a:xfrm>
              <a:off x="1627184" y="395670"/>
              <a:ext cx="424206" cy="424206"/>
              <a:chOff x="0" y="0"/>
              <a:chExt cx="812800" cy="812800"/>
            </a:xfrm>
          </p:grpSpPr>
          <p:sp>
            <p:nvSpPr>
              <p:cNvPr id="19" name="Freeform 19"/>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p:spPr>
          </p:sp>
          <p:sp>
            <p:nvSpPr>
              <p:cNvPr id="20" name="TextBox 20"/>
              <p:cNvSpPr txBox="1"/>
              <p:nvPr/>
            </p:nvSpPr>
            <p:spPr>
              <a:xfrm>
                <a:off x="76200" y="28575"/>
                <a:ext cx="660400" cy="708025"/>
              </a:xfrm>
              <a:prstGeom prst="rect">
                <a:avLst/>
              </a:prstGeom>
            </p:spPr>
            <p:txBody>
              <a:bodyPr lIns="50800" tIns="50800" rIns="50800" bIns="50800" rtlCol="0" anchor="ctr"/>
              <a:lstStyle/>
              <a:p>
                <a:pPr algn="ctr">
                  <a:lnSpc>
                    <a:spcPts val="3499"/>
                  </a:lnSpc>
                </a:pPr>
                <a:endParaRPr/>
              </a:p>
            </p:txBody>
          </p:sp>
        </p:grpSp>
        <p:grpSp>
          <p:nvGrpSpPr>
            <p:cNvPr id="21" name="Group 21"/>
            <p:cNvGrpSpPr/>
            <p:nvPr/>
          </p:nvGrpSpPr>
          <p:grpSpPr>
            <a:xfrm>
              <a:off x="2425791" y="395670"/>
              <a:ext cx="484807" cy="424206"/>
              <a:chOff x="0" y="0"/>
              <a:chExt cx="812800" cy="711200"/>
            </a:xfrm>
          </p:grpSpPr>
          <p:sp>
            <p:nvSpPr>
              <p:cNvPr id="22" name="Freeform 22"/>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FFFFFF"/>
              </a:solidFill>
            </p:spPr>
          </p:sp>
          <p:sp>
            <p:nvSpPr>
              <p:cNvPr id="23" name="TextBox 23"/>
              <p:cNvSpPr txBox="1"/>
              <p:nvPr/>
            </p:nvSpPr>
            <p:spPr>
              <a:xfrm>
                <a:off x="127000" y="282575"/>
                <a:ext cx="558800" cy="377825"/>
              </a:xfrm>
              <a:prstGeom prst="rect">
                <a:avLst/>
              </a:prstGeom>
            </p:spPr>
            <p:txBody>
              <a:bodyPr lIns="50800" tIns="50800" rIns="50800" bIns="50800" rtlCol="0" anchor="ctr"/>
              <a:lstStyle/>
              <a:p>
                <a:pPr algn="ctr">
                  <a:lnSpc>
                    <a:spcPts val="3499"/>
                  </a:lnSpc>
                </a:pPr>
                <a:endParaRPr/>
              </a:p>
            </p:txBody>
          </p:sp>
        </p:grpSp>
        <p:grpSp>
          <p:nvGrpSpPr>
            <p:cNvPr id="24" name="Group 24"/>
            <p:cNvGrpSpPr/>
            <p:nvPr/>
          </p:nvGrpSpPr>
          <p:grpSpPr>
            <a:xfrm>
              <a:off x="9306573" y="612059"/>
              <a:ext cx="704961" cy="612059"/>
              <a:chOff x="0" y="0"/>
              <a:chExt cx="107872" cy="93656"/>
            </a:xfrm>
          </p:grpSpPr>
          <p:sp>
            <p:nvSpPr>
              <p:cNvPr id="25" name="Freeform 25"/>
              <p:cNvSpPr/>
              <p:nvPr/>
            </p:nvSpPr>
            <p:spPr>
              <a:xfrm>
                <a:off x="0" y="0"/>
                <a:ext cx="107872" cy="93656"/>
              </a:xfrm>
              <a:custGeom>
                <a:avLst/>
                <a:gdLst/>
                <a:ahLst/>
                <a:cxnLst/>
                <a:rect l="l" t="t" r="r" b="b"/>
                <a:pathLst>
                  <a:path w="107872" h="93656">
                    <a:moveTo>
                      <a:pt x="0" y="0"/>
                    </a:moveTo>
                    <a:lnTo>
                      <a:pt x="107872" y="0"/>
                    </a:lnTo>
                    <a:lnTo>
                      <a:pt x="107872" y="93656"/>
                    </a:lnTo>
                    <a:lnTo>
                      <a:pt x="0" y="93656"/>
                    </a:lnTo>
                    <a:close/>
                  </a:path>
                </a:pathLst>
              </a:custGeom>
              <a:solidFill>
                <a:srgbClr val="FF1616"/>
              </a:solidFill>
              <a:ln w="38100">
                <a:solidFill>
                  <a:srgbClr val="000000"/>
                </a:solidFill>
              </a:ln>
            </p:spPr>
          </p:sp>
          <p:sp>
            <p:nvSpPr>
              <p:cNvPr id="26" name="TextBox 26"/>
              <p:cNvSpPr txBox="1"/>
              <p:nvPr/>
            </p:nvSpPr>
            <p:spPr>
              <a:xfrm>
                <a:off x="0" y="-47625"/>
                <a:ext cx="812800" cy="860425"/>
              </a:xfrm>
              <a:prstGeom prst="rect">
                <a:avLst/>
              </a:prstGeom>
            </p:spPr>
            <p:txBody>
              <a:bodyPr lIns="50800" tIns="50800" rIns="50800" bIns="50800" rtlCol="0" anchor="ctr"/>
              <a:lstStyle/>
              <a:p>
                <a:pPr algn="ctr">
                  <a:lnSpc>
                    <a:spcPts val="3499"/>
                  </a:lnSpc>
                </a:pPr>
                <a:endParaRPr/>
              </a:p>
            </p:txBody>
          </p:sp>
        </p:grpSp>
        <p:grpSp>
          <p:nvGrpSpPr>
            <p:cNvPr id="27" name="Group 27"/>
            <p:cNvGrpSpPr/>
            <p:nvPr/>
          </p:nvGrpSpPr>
          <p:grpSpPr>
            <a:xfrm>
              <a:off x="9254465" y="572712"/>
              <a:ext cx="688566" cy="592386"/>
              <a:chOff x="0" y="0"/>
              <a:chExt cx="105363" cy="90646"/>
            </a:xfrm>
          </p:grpSpPr>
          <p:sp>
            <p:nvSpPr>
              <p:cNvPr id="28" name="Freeform 28"/>
              <p:cNvSpPr/>
              <p:nvPr/>
            </p:nvSpPr>
            <p:spPr>
              <a:xfrm>
                <a:off x="0" y="0"/>
                <a:ext cx="105363" cy="90646"/>
              </a:xfrm>
              <a:custGeom>
                <a:avLst/>
                <a:gdLst/>
                <a:ahLst/>
                <a:cxnLst/>
                <a:rect l="l" t="t" r="r" b="b"/>
                <a:pathLst>
                  <a:path w="105363" h="90646">
                    <a:moveTo>
                      <a:pt x="0" y="0"/>
                    </a:moveTo>
                    <a:lnTo>
                      <a:pt x="105363" y="0"/>
                    </a:lnTo>
                    <a:lnTo>
                      <a:pt x="105363" y="90646"/>
                    </a:lnTo>
                    <a:lnTo>
                      <a:pt x="0" y="90646"/>
                    </a:lnTo>
                    <a:close/>
                  </a:path>
                </a:pathLst>
              </a:custGeom>
              <a:solidFill>
                <a:srgbClr val="FF1616"/>
              </a:solidFill>
              <a:ln>
                <a:noFill/>
              </a:ln>
            </p:spPr>
          </p:sp>
          <p:sp>
            <p:nvSpPr>
              <p:cNvPr id="29" name="TextBox 29"/>
              <p:cNvSpPr txBox="1"/>
              <p:nvPr/>
            </p:nvSpPr>
            <p:spPr>
              <a:xfrm>
                <a:off x="0" y="-47625"/>
                <a:ext cx="812800" cy="860425"/>
              </a:xfrm>
              <a:prstGeom prst="rect">
                <a:avLst/>
              </a:prstGeom>
            </p:spPr>
            <p:txBody>
              <a:bodyPr lIns="50800" tIns="50800" rIns="50800" bIns="50800" rtlCol="0" anchor="ctr"/>
              <a:lstStyle/>
              <a:p>
                <a:pPr algn="ctr">
                  <a:lnSpc>
                    <a:spcPts val="3499"/>
                  </a:lnSpc>
                </a:pPr>
                <a:endParaRPr/>
              </a:p>
            </p:txBody>
          </p:sp>
        </p:grpSp>
      </p:grpSp>
      <p:sp>
        <p:nvSpPr>
          <p:cNvPr id="33" name="TextBox 33"/>
          <p:cNvSpPr txBox="1"/>
          <p:nvPr/>
        </p:nvSpPr>
        <p:spPr>
          <a:xfrm>
            <a:off x="9443331" y="1691026"/>
            <a:ext cx="4561515" cy="461772"/>
          </a:xfrm>
          <a:prstGeom prst="rect">
            <a:avLst/>
          </a:prstGeom>
        </p:spPr>
        <p:txBody>
          <a:bodyPr lIns="0" tIns="0" rIns="0" bIns="0" rtlCol="0" anchor="t">
            <a:spAutoFit/>
          </a:bodyPr>
          <a:lstStyle/>
          <a:p>
            <a:pPr>
              <a:lnSpc>
                <a:spcPts val="3383"/>
              </a:lnSpc>
            </a:pPr>
            <a:r>
              <a:rPr lang="en-US" sz="3599">
                <a:solidFill>
                  <a:srgbClr val="000000"/>
                </a:solidFill>
                <a:latin typeface="Lato Bold"/>
              </a:rPr>
              <a:t>PARTICIPANTS</a:t>
            </a:r>
          </a:p>
        </p:txBody>
      </p:sp>
      <p:sp>
        <p:nvSpPr>
          <p:cNvPr id="34" name="TextBox 34"/>
          <p:cNvSpPr txBox="1"/>
          <p:nvPr/>
        </p:nvSpPr>
        <p:spPr>
          <a:xfrm>
            <a:off x="9443331" y="2381575"/>
            <a:ext cx="7815969" cy="4744889"/>
          </a:xfrm>
          <a:prstGeom prst="rect">
            <a:avLst/>
          </a:prstGeom>
        </p:spPr>
        <p:txBody>
          <a:bodyPr wrap="square" lIns="0" tIns="0" rIns="0" bIns="0" rtlCol="0" anchor="t">
            <a:spAutoFit/>
          </a:bodyPr>
          <a:lstStyle/>
          <a:p>
            <a:pPr marL="669286" lvl="1" indent="-334643">
              <a:lnSpc>
                <a:spcPts val="3719"/>
              </a:lnSpc>
              <a:buFont typeface="Arial"/>
              <a:buChar char="•"/>
            </a:pPr>
            <a:r>
              <a:rPr lang="en-US" sz="3600" dirty="0">
                <a:solidFill>
                  <a:srgbClr val="000000"/>
                </a:solidFill>
                <a:latin typeface="Lato"/>
              </a:rPr>
              <a:t>254 participants (140F) recruited from a previous experiment</a:t>
            </a:r>
          </a:p>
          <a:p>
            <a:pPr marL="669286" lvl="1" indent="-334643">
              <a:lnSpc>
                <a:spcPts val="3719"/>
              </a:lnSpc>
              <a:buFont typeface="Arial"/>
              <a:buChar char="•"/>
            </a:pPr>
            <a:r>
              <a:rPr lang="en-US" sz="3600" dirty="0">
                <a:solidFill>
                  <a:srgbClr val="000000"/>
                </a:solidFill>
                <a:latin typeface="Lato"/>
              </a:rPr>
              <a:t>Extended Barcelona Music Reward Questionnaire (</a:t>
            </a:r>
            <a:r>
              <a:rPr lang="en-US" sz="3600" dirty="0" err="1">
                <a:solidFill>
                  <a:srgbClr val="000000"/>
                </a:solidFill>
                <a:latin typeface="Lato"/>
              </a:rPr>
              <a:t>eBMRQ</a:t>
            </a:r>
            <a:r>
              <a:rPr lang="en-US" sz="3600" dirty="0">
                <a:solidFill>
                  <a:srgbClr val="000000"/>
                </a:solidFill>
                <a:latin typeface="Lato"/>
              </a:rPr>
              <a:t>):</a:t>
            </a:r>
          </a:p>
          <a:p>
            <a:pPr marL="1338572" lvl="2" indent="-446191">
              <a:lnSpc>
                <a:spcPts val="3719"/>
              </a:lnSpc>
              <a:buFont typeface="Arial"/>
              <a:buChar char="⚬"/>
            </a:pPr>
            <a:r>
              <a:rPr lang="en-US" sz="3600" dirty="0">
                <a:solidFill>
                  <a:srgbClr val="000000"/>
                </a:solidFill>
                <a:latin typeface="Lato"/>
              </a:rPr>
              <a:t>Emotion Evocation</a:t>
            </a:r>
          </a:p>
          <a:p>
            <a:pPr marL="1338572" lvl="2" indent="-446191">
              <a:lnSpc>
                <a:spcPts val="3719"/>
              </a:lnSpc>
              <a:buFont typeface="Arial"/>
              <a:buChar char="⚬"/>
            </a:pPr>
            <a:r>
              <a:rPr lang="en-US" sz="3600" dirty="0">
                <a:solidFill>
                  <a:srgbClr val="000000"/>
                </a:solidFill>
                <a:latin typeface="Lato"/>
              </a:rPr>
              <a:t>Mood Regulation</a:t>
            </a:r>
          </a:p>
          <a:p>
            <a:pPr marL="1338572" lvl="2" indent="-446191">
              <a:lnSpc>
                <a:spcPts val="3719"/>
              </a:lnSpc>
              <a:buFont typeface="Arial"/>
              <a:buChar char="⚬"/>
            </a:pPr>
            <a:r>
              <a:rPr lang="en-US" sz="3600" dirty="0">
                <a:solidFill>
                  <a:srgbClr val="000000"/>
                </a:solidFill>
                <a:latin typeface="Lato"/>
              </a:rPr>
              <a:t>Music-Seeking</a:t>
            </a:r>
          </a:p>
          <a:p>
            <a:pPr marL="1338572" lvl="2" indent="-446191">
              <a:lnSpc>
                <a:spcPts val="3719"/>
              </a:lnSpc>
              <a:buFont typeface="Arial"/>
              <a:buChar char="⚬"/>
            </a:pPr>
            <a:r>
              <a:rPr lang="en-US" sz="3600" dirty="0">
                <a:solidFill>
                  <a:srgbClr val="000000"/>
                </a:solidFill>
                <a:latin typeface="Lato"/>
              </a:rPr>
              <a:t>Social Reward</a:t>
            </a:r>
          </a:p>
          <a:p>
            <a:pPr marL="1338572" lvl="2" indent="-446191">
              <a:lnSpc>
                <a:spcPts val="3719"/>
              </a:lnSpc>
              <a:buFont typeface="Arial"/>
              <a:buChar char="⚬"/>
            </a:pPr>
            <a:r>
              <a:rPr lang="en-US" sz="3600" dirty="0">
                <a:solidFill>
                  <a:srgbClr val="000000"/>
                </a:solidFill>
                <a:latin typeface="Lato"/>
              </a:rPr>
              <a:t>Sensorimotor Reward</a:t>
            </a:r>
          </a:p>
          <a:p>
            <a:pPr marL="1338572" lvl="2" indent="-446191">
              <a:lnSpc>
                <a:spcPts val="3719"/>
              </a:lnSpc>
              <a:buFont typeface="Arial"/>
              <a:buChar char="⚬"/>
            </a:pPr>
            <a:r>
              <a:rPr lang="en-US" sz="3600" dirty="0">
                <a:solidFill>
                  <a:srgbClr val="000000"/>
                </a:solidFill>
                <a:latin typeface="Lato"/>
              </a:rPr>
              <a:t>Absorption</a:t>
            </a:r>
          </a:p>
        </p:txBody>
      </p:sp>
      <p:sp>
        <p:nvSpPr>
          <p:cNvPr id="35" name="TextBox 35"/>
          <p:cNvSpPr txBox="1"/>
          <p:nvPr/>
        </p:nvSpPr>
        <p:spPr>
          <a:xfrm>
            <a:off x="1028700" y="3277715"/>
            <a:ext cx="6766392" cy="1838325"/>
          </a:xfrm>
          <a:prstGeom prst="rect">
            <a:avLst/>
          </a:prstGeom>
        </p:spPr>
        <p:txBody>
          <a:bodyPr wrap="square" lIns="0" tIns="0" rIns="0" bIns="0" rtlCol="0" anchor="t">
            <a:spAutoFit/>
          </a:bodyPr>
          <a:lstStyle/>
          <a:p>
            <a:pPr>
              <a:lnSpc>
                <a:spcPts val="7200"/>
              </a:lnSpc>
            </a:pPr>
            <a:r>
              <a:rPr lang="en-US" sz="6000" dirty="0">
                <a:solidFill>
                  <a:srgbClr val="000000"/>
                </a:solidFill>
                <a:latin typeface="Lato Bold"/>
              </a:rPr>
              <a:t>STUDY 1 METHODS</a:t>
            </a:r>
          </a:p>
        </p:txBody>
      </p:sp>
      <p:sp>
        <p:nvSpPr>
          <p:cNvPr id="36" name="TextBox 36"/>
          <p:cNvSpPr txBox="1"/>
          <p:nvPr/>
        </p:nvSpPr>
        <p:spPr>
          <a:xfrm>
            <a:off x="17117906" y="9737153"/>
            <a:ext cx="981178" cy="442770"/>
          </a:xfrm>
          <a:prstGeom prst="rect">
            <a:avLst/>
          </a:prstGeom>
        </p:spPr>
        <p:txBody>
          <a:bodyPr lIns="0" tIns="0" rIns="0" bIns="0" rtlCol="0" anchor="t">
            <a:spAutoFit/>
          </a:bodyPr>
          <a:lstStyle/>
          <a:p>
            <a:pPr algn="ctr">
              <a:lnSpc>
                <a:spcPts val="3697"/>
              </a:lnSpc>
              <a:spcBef>
                <a:spcPct val="0"/>
              </a:spcBef>
            </a:pPr>
            <a:r>
              <a:rPr lang="en-US" sz="2641">
                <a:solidFill>
                  <a:srgbClr val="000000"/>
                </a:solidFill>
                <a:latin typeface="Canva Sans"/>
              </a:rPr>
              <a:t>2</a:t>
            </a:r>
          </a:p>
        </p:txBody>
      </p:sp>
      <p:sp>
        <p:nvSpPr>
          <p:cNvPr id="37" name="Freeform 37"/>
          <p:cNvSpPr/>
          <p:nvPr/>
        </p:nvSpPr>
        <p:spPr>
          <a:xfrm>
            <a:off x="1303866" y="4529887"/>
            <a:ext cx="5026154" cy="3015692"/>
          </a:xfrm>
          <a:custGeom>
            <a:avLst/>
            <a:gdLst/>
            <a:ahLst/>
            <a:cxnLst/>
            <a:rect l="l" t="t" r="r" b="b"/>
            <a:pathLst>
              <a:path w="5026154" h="3015692">
                <a:moveTo>
                  <a:pt x="0" y="0"/>
                </a:moveTo>
                <a:lnTo>
                  <a:pt x="5026154" y="0"/>
                </a:lnTo>
                <a:lnTo>
                  <a:pt x="5026154" y="3015692"/>
                </a:lnTo>
                <a:lnTo>
                  <a:pt x="0" y="3015692"/>
                </a:lnTo>
                <a:lnTo>
                  <a:pt x="0" y="0"/>
                </a:lnTo>
                <a:close/>
              </a:path>
            </a:pathLst>
          </a:custGeom>
          <a:blipFill>
            <a:blip r:embed="rId2"/>
            <a:stretch>
              <a:fillRect/>
            </a:stretch>
          </a:blipFill>
        </p:spPr>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95300" y="-663789"/>
            <a:ext cx="19278600" cy="2821287"/>
            <a:chOff x="0" y="0"/>
            <a:chExt cx="5077491" cy="743055"/>
          </a:xfrm>
        </p:grpSpPr>
        <p:sp>
          <p:nvSpPr>
            <p:cNvPr id="3" name="Freeform 3"/>
            <p:cNvSpPr/>
            <p:nvPr/>
          </p:nvSpPr>
          <p:spPr>
            <a:xfrm>
              <a:off x="0" y="0"/>
              <a:ext cx="5077491" cy="743055"/>
            </a:xfrm>
            <a:custGeom>
              <a:avLst/>
              <a:gdLst/>
              <a:ahLst/>
              <a:cxnLst/>
              <a:rect l="l" t="t" r="r" b="b"/>
              <a:pathLst>
                <a:path w="5077491" h="743055">
                  <a:moveTo>
                    <a:pt x="0" y="0"/>
                  </a:moveTo>
                  <a:lnTo>
                    <a:pt x="5077491" y="0"/>
                  </a:lnTo>
                  <a:lnTo>
                    <a:pt x="5077491" y="743055"/>
                  </a:lnTo>
                  <a:lnTo>
                    <a:pt x="0" y="743055"/>
                  </a:lnTo>
                  <a:close/>
                </a:path>
              </a:pathLst>
            </a:custGeom>
            <a:solidFill>
              <a:srgbClr val="FF1616"/>
            </a:solidFill>
            <a:ln w="190500">
              <a:solidFill>
                <a:srgbClr val="000000"/>
              </a:solidFill>
            </a:ln>
          </p:spPr>
        </p:sp>
        <p:sp>
          <p:nvSpPr>
            <p:cNvPr id="4" name="TextBox 4"/>
            <p:cNvSpPr txBox="1"/>
            <p:nvPr/>
          </p:nvSpPr>
          <p:spPr>
            <a:xfrm>
              <a:off x="0" y="-47625"/>
              <a:ext cx="812800" cy="860425"/>
            </a:xfrm>
            <a:prstGeom prst="rect">
              <a:avLst/>
            </a:prstGeom>
          </p:spPr>
          <p:txBody>
            <a:bodyPr lIns="50800" tIns="50800" rIns="50800" bIns="50800" rtlCol="0" anchor="ctr"/>
            <a:lstStyle/>
            <a:p>
              <a:pPr algn="ctr">
                <a:lnSpc>
                  <a:spcPts val="3499"/>
                </a:lnSpc>
              </a:pPr>
              <a:endParaRPr/>
            </a:p>
          </p:txBody>
        </p:sp>
      </p:grpSp>
      <p:grpSp>
        <p:nvGrpSpPr>
          <p:cNvPr id="5" name="Group 5"/>
          <p:cNvGrpSpPr/>
          <p:nvPr/>
        </p:nvGrpSpPr>
        <p:grpSpPr>
          <a:xfrm>
            <a:off x="181893" y="2921232"/>
            <a:ext cx="4411521" cy="3249778"/>
            <a:chOff x="0" y="-47625"/>
            <a:chExt cx="1168013" cy="860425"/>
          </a:xfrm>
        </p:grpSpPr>
        <p:sp>
          <p:nvSpPr>
            <p:cNvPr id="6" name="Freeform 6"/>
            <p:cNvSpPr/>
            <p:nvPr/>
          </p:nvSpPr>
          <p:spPr>
            <a:xfrm>
              <a:off x="0" y="0"/>
              <a:ext cx="1168013" cy="662210"/>
            </a:xfrm>
            <a:custGeom>
              <a:avLst/>
              <a:gdLst/>
              <a:ahLst/>
              <a:cxnLst/>
              <a:rect l="l" t="t" r="r" b="b"/>
              <a:pathLst>
                <a:path w="1168013" h="662210">
                  <a:moveTo>
                    <a:pt x="0" y="0"/>
                  </a:moveTo>
                  <a:lnTo>
                    <a:pt x="1168013" y="0"/>
                  </a:lnTo>
                  <a:lnTo>
                    <a:pt x="1168013" y="662210"/>
                  </a:lnTo>
                  <a:lnTo>
                    <a:pt x="0" y="662210"/>
                  </a:lnTo>
                  <a:close/>
                </a:path>
              </a:pathLst>
            </a:custGeom>
            <a:solidFill>
              <a:srgbClr val="F2EFEB"/>
            </a:solidFill>
          </p:spPr>
        </p:sp>
        <p:sp>
          <p:nvSpPr>
            <p:cNvPr id="7" name="TextBox 7"/>
            <p:cNvSpPr txBox="1"/>
            <p:nvPr/>
          </p:nvSpPr>
          <p:spPr>
            <a:xfrm>
              <a:off x="0" y="-47625"/>
              <a:ext cx="1168013" cy="860425"/>
            </a:xfrm>
            <a:prstGeom prst="rect">
              <a:avLst/>
            </a:prstGeom>
          </p:spPr>
          <p:txBody>
            <a:bodyPr lIns="50800" tIns="50800" rIns="50800" bIns="50800" rtlCol="0" anchor="ctr"/>
            <a:lstStyle/>
            <a:p>
              <a:pPr algn="ctr">
                <a:lnSpc>
                  <a:spcPts val="3779"/>
                </a:lnSpc>
              </a:pPr>
              <a:r>
                <a:rPr lang="en-US" sz="2699" dirty="0">
                  <a:solidFill>
                    <a:srgbClr val="000000"/>
                  </a:solidFill>
                  <a:latin typeface="Montserrat Light Bold"/>
                </a:rPr>
                <a:t>Questionnaire of Unpredictability in Childhood </a:t>
              </a:r>
            </a:p>
            <a:p>
              <a:pPr algn="ctr">
                <a:lnSpc>
                  <a:spcPts val="3779"/>
                </a:lnSpc>
              </a:pPr>
              <a:r>
                <a:rPr lang="en-US" sz="2699" dirty="0">
                  <a:solidFill>
                    <a:srgbClr val="000000"/>
                  </a:solidFill>
                  <a:latin typeface="Montserrat Light"/>
                </a:rPr>
                <a:t>(QUIC)</a:t>
              </a:r>
            </a:p>
            <a:p>
              <a:pPr algn="ctr">
                <a:lnSpc>
                  <a:spcPts val="3359"/>
                </a:lnSpc>
              </a:pPr>
              <a:endParaRPr lang="en-US" sz="2699" dirty="0">
                <a:solidFill>
                  <a:srgbClr val="000000"/>
                </a:solidFill>
                <a:latin typeface="Montserrat Light"/>
              </a:endParaRPr>
            </a:p>
          </p:txBody>
        </p:sp>
      </p:grpSp>
      <p:grpSp>
        <p:nvGrpSpPr>
          <p:cNvPr id="8" name="Group 8"/>
          <p:cNvGrpSpPr/>
          <p:nvPr/>
        </p:nvGrpSpPr>
        <p:grpSpPr>
          <a:xfrm>
            <a:off x="4732483" y="2560568"/>
            <a:ext cx="4411521" cy="3249777"/>
            <a:chOff x="0" y="-143116"/>
            <a:chExt cx="1168013" cy="860425"/>
          </a:xfrm>
        </p:grpSpPr>
        <p:sp>
          <p:nvSpPr>
            <p:cNvPr id="9" name="Freeform 9"/>
            <p:cNvSpPr/>
            <p:nvPr/>
          </p:nvSpPr>
          <p:spPr>
            <a:xfrm>
              <a:off x="0" y="0"/>
              <a:ext cx="1168013" cy="644721"/>
            </a:xfrm>
            <a:custGeom>
              <a:avLst/>
              <a:gdLst/>
              <a:ahLst/>
              <a:cxnLst/>
              <a:rect l="l" t="t" r="r" b="b"/>
              <a:pathLst>
                <a:path w="1168013" h="644721">
                  <a:moveTo>
                    <a:pt x="0" y="0"/>
                  </a:moveTo>
                  <a:lnTo>
                    <a:pt x="1168013" y="0"/>
                  </a:lnTo>
                  <a:lnTo>
                    <a:pt x="1168013" y="644721"/>
                  </a:lnTo>
                  <a:lnTo>
                    <a:pt x="0" y="644721"/>
                  </a:lnTo>
                  <a:close/>
                </a:path>
              </a:pathLst>
            </a:custGeom>
            <a:solidFill>
              <a:srgbClr val="F2EFEB"/>
            </a:solidFill>
          </p:spPr>
        </p:sp>
        <p:sp>
          <p:nvSpPr>
            <p:cNvPr id="10" name="TextBox 10"/>
            <p:cNvSpPr txBox="1"/>
            <p:nvPr/>
          </p:nvSpPr>
          <p:spPr>
            <a:xfrm>
              <a:off x="0" y="-143116"/>
              <a:ext cx="1168012" cy="860425"/>
            </a:xfrm>
            <a:prstGeom prst="rect">
              <a:avLst/>
            </a:prstGeom>
          </p:spPr>
          <p:txBody>
            <a:bodyPr lIns="50800" tIns="50800" rIns="50800" bIns="50800" rtlCol="0" anchor="ctr"/>
            <a:lstStyle/>
            <a:p>
              <a:pPr algn="ctr">
                <a:lnSpc>
                  <a:spcPts val="3779"/>
                </a:lnSpc>
              </a:pPr>
              <a:r>
                <a:rPr lang="en-US" sz="2699" dirty="0">
                  <a:solidFill>
                    <a:srgbClr val="000000"/>
                  </a:solidFill>
                  <a:latin typeface="Montserrat Light Bold"/>
                </a:rPr>
                <a:t>Confusion, Hubbub, and Order Scale</a:t>
              </a:r>
            </a:p>
            <a:p>
              <a:pPr algn="ctr">
                <a:lnSpc>
                  <a:spcPts val="3359"/>
                </a:lnSpc>
              </a:pPr>
              <a:r>
                <a:rPr lang="en-US" sz="2399" dirty="0">
                  <a:solidFill>
                    <a:srgbClr val="000000"/>
                  </a:solidFill>
                  <a:latin typeface="Montserrat Light"/>
                </a:rPr>
                <a:t>(CHAOS)</a:t>
              </a:r>
            </a:p>
          </p:txBody>
        </p:sp>
      </p:grpSp>
      <p:grpSp>
        <p:nvGrpSpPr>
          <p:cNvPr id="11" name="Group 11"/>
          <p:cNvGrpSpPr/>
          <p:nvPr/>
        </p:nvGrpSpPr>
        <p:grpSpPr>
          <a:xfrm>
            <a:off x="12004299" y="2954260"/>
            <a:ext cx="4411521" cy="3249777"/>
            <a:chOff x="0" y="-47625"/>
            <a:chExt cx="1168013" cy="860425"/>
          </a:xfrm>
        </p:grpSpPr>
        <p:sp>
          <p:nvSpPr>
            <p:cNvPr id="12" name="Freeform 12"/>
            <p:cNvSpPr/>
            <p:nvPr/>
          </p:nvSpPr>
          <p:spPr>
            <a:xfrm>
              <a:off x="0" y="0"/>
              <a:ext cx="1168013" cy="644721"/>
            </a:xfrm>
            <a:custGeom>
              <a:avLst/>
              <a:gdLst/>
              <a:ahLst/>
              <a:cxnLst/>
              <a:rect l="l" t="t" r="r" b="b"/>
              <a:pathLst>
                <a:path w="1168013" h="644721">
                  <a:moveTo>
                    <a:pt x="0" y="0"/>
                  </a:moveTo>
                  <a:lnTo>
                    <a:pt x="1168013" y="0"/>
                  </a:lnTo>
                  <a:lnTo>
                    <a:pt x="1168013" y="644721"/>
                  </a:lnTo>
                  <a:lnTo>
                    <a:pt x="0" y="644721"/>
                  </a:lnTo>
                  <a:close/>
                </a:path>
              </a:pathLst>
            </a:custGeom>
            <a:solidFill>
              <a:srgbClr val="F2EFEB"/>
            </a:solidFill>
          </p:spPr>
        </p:sp>
        <p:sp>
          <p:nvSpPr>
            <p:cNvPr id="13" name="TextBox 13"/>
            <p:cNvSpPr txBox="1"/>
            <p:nvPr/>
          </p:nvSpPr>
          <p:spPr>
            <a:xfrm>
              <a:off x="0" y="-47625"/>
              <a:ext cx="1168012" cy="860425"/>
            </a:xfrm>
            <a:prstGeom prst="rect">
              <a:avLst/>
            </a:prstGeom>
          </p:spPr>
          <p:txBody>
            <a:bodyPr lIns="50800" tIns="50800" rIns="50800" bIns="50800" rtlCol="0" anchor="ctr"/>
            <a:lstStyle/>
            <a:p>
              <a:pPr algn="ctr">
                <a:lnSpc>
                  <a:spcPts val="3779"/>
                </a:lnSpc>
              </a:pPr>
              <a:r>
                <a:rPr lang="en-US" sz="2699" dirty="0">
                  <a:solidFill>
                    <a:srgbClr val="000000"/>
                  </a:solidFill>
                  <a:latin typeface="Montserrat Light Bold"/>
                </a:rPr>
                <a:t>McLaughlin Deprivation and Threat Scales </a:t>
              </a:r>
            </a:p>
            <a:p>
              <a:pPr algn="ctr">
                <a:lnSpc>
                  <a:spcPts val="3359"/>
                </a:lnSpc>
              </a:pPr>
              <a:endParaRPr lang="en-US" sz="2699" dirty="0">
                <a:solidFill>
                  <a:srgbClr val="000000"/>
                </a:solidFill>
                <a:latin typeface="Montserrat Light Bold"/>
              </a:endParaRPr>
            </a:p>
          </p:txBody>
        </p:sp>
      </p:grpSp>
      <p:sp>
        <p:nvSpPr>
          <p:cNvPr id="14" name="Freeform 14"/>
          <p:cNvSpPr/>
          <p:nvPr/>
        </p:nvSpPr>
        <p:spPr>
          <a:xfrm>
            <a:off x="1413922" y="7520528"/>
            <a:ext cx="991343" cy="2087038"/>
          </a:xfrm>
          <a:custGeom>
            <a:avLst/>
            <a:gdLst/>
            <a:ahLst/>
            <a:cxnLst/>
            <a:rect l="l" t="t" r="r" b="b"/>
            <a:pathLst>
              <a:path w="991343" h="2087038">
                <a:moveTo>
                  <a:pt x="0" y="0"/>
                </a:moveTo>
                <a:lnTo>
                  <a:pt x="991343" y="0"/>
                </a:lnTo>
                <a:lnTo>
                  <a:pt x="991343" y="2087038"/>
                </a:lnTo>
                <a:lnTo>
                  <a:pt x="0" y="2087038"/>
                </a:lnTo>
                <a:lnTo>
                  <a:pt x="0" y="0"/>
                </a:lnTo>
                <a:close/>
              </a:path>
            </a:pathLst>
          </a:custGeom>
          <a:blipFill>
            <a:blip r:embed="rId2"/>
            <a:stretch>
              <a:fillRect/>
            </a:stretch>
          </a:blipFill>
        </p:spPr>
      </p:sp>
      <p:sp>
        <p:nvSpPr>
          <p:cNvPr id="15" name="Freeform 15"/>
          <p:cNvSpPr/>
          <p:nvPr/>
        </p:nvSpPr>
        <p:spPr>
          <a:xfrm>
            <a:off x="4767045" y="7404355"/>
            <a:ext cx="808885" cy="2319385"/>
          </a:xfrm>
          <a:custGeom>
            <a:avLst/>
            <a:gdLst/>
            <a:ahLst/>
            <a:cxnLst/>
            <a:rect l="l" t="t" r="r" b="b"/>
            <a:pathLst>
              <a:path w="808885" h="2319385">
                <a:moveTo>
                  <a:pt x="0" y="0"/>
                </a:moveTo>
                <a:lnTo>
                  <a:pt x="808885" y="0"/>
                </a:lnTo>
                <a:lnTo>
                  <a:pt x="808885" y="2319385"/>
                </a:lnTo>
                <a:lnTo>
                  <a:pt x="0" y="231938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6" name="TextBox 16"/>
          <p:cNvSpPr txBox="1"/>
          <p:nvPr/>
        </p:nvSpPr>
        <p:spPr>
          <a:xfrm>
            <a:off x="1028700" y="258322"/>
            <a:ext cx="13674806" cy="1209675"/>
          </a:xfrm>
          <a:prstGeom prst="rect">
            <a:avLst/>
          </a:prstGeom>
        </p:spPr>
        <p:txBody>
          <a:bodyPr lIns="0" tIns="0" rIns="0" bIns="0" rtlCol="0" anchor="t">
            <a:spAutoFit/>
          </a:bodyPr>
          <a:lstStyle/>
          <a:p>
            <a:pPr>
              <a:lnSpc>
                <a:spcPts val="9599"/>
              </a:lnSpc>
            </a:pPr>
            <a:r>
              <a:rPr lang="en-US" sz="7999">
                <a:solidFill>
                  <a:srgbClr val="FFFFFF"/>
                </a:solidFill>
                <a:latin typeface="Lato Bold"/>
              </a:rPr>
              <a:t>ADVERSITY MEASURES</a:t>
            </a:r>
          </a:p>
        </p:txBody>
      </p:sp>
      <p:sp>
        <p:nvSpPr>
          <p:cNvPr id="17" name="TextBox 17"/>
          <p:cNvSpPr txBox="1"/>
          <p:nvPr/>
        </p:nvSpPr>
        <p:spPr>
          <a:xfrm>
            <a:off x="17117906" y="9737153"/>
            <a:ext cx="981178" cy="442770"/>
          </a:xfrm>
          <a:prstGeom prst="rect">
            <a:avLst/>
          </a:prstGeom>
        </p:spPr>
        <p:txBody>
          <a:bodyPr lIns="0" tIns="0" rIns="0" bIns="0" rtlCol="0" anchor="t">
            <a:spAutoFit/>
          </a:bodyPr>
          <a:lstStyle/>
          <a:p>
            <a:pPr algn="ctr">
              <a:lnSpc>
                <a:spcPts val="3697"/>
              </a:lnSpc>
              <a:spcBef>
                <a:spcPct val="0"/>
              </a:spcBef>
            </a:pPr>
            <a:r>
              <a:rPr lang="en-US" sz="2641">
                <a:solidFill>
                  <a:srgbClr val="000000"/>
                </a:solidFill>
                <a:latin typeface="Canva Sans"/>
              </a:rPr>
              <a:t>2</a:t>
            </a:r>
          </a:p>
        </p:txBody>
      </p:sp>
      <p:sp>
        <p:nvSpPr>
          <p:cNvPr id="18" name="TextBox 18"/>
          <p:cNvSpPr txBox="1"/>
          <p:nvPr/>
        </p:nvSpPr>
        <p:spPr>
          <a:xfrm>
            <a:off x="2387652" y="2242432"/>
            <a:ext cx="4081090" cy="580391"/>
          </a:xfrm>
          <a:prstGeom prst="rect">
            <a:avLst/>
          </a:prstGeom>
        </p:spPr>
        <p:txBody>
          <a:bodyPr lIns="0" tIns="0" rIns="0" bIns="0" rtlCol="0" anchor="t">
            <a:spAutoFit/>
          </a:bodyPr>
          <a:lstStyle/>
          <a:p>
            <a:pPr algn="ctr">
              <a:lnSpc>
                <a:spcPts val="4759"/>
              </a:lnSpc>
              <a:spcBef>
                <a:spcPct val="0"/>
              </a:spcBef>
            </a:pPr>
            <a:r>
              <a:rPr lang="en-US" sz="3399" u="sng">
                <a:solidFill>
                  <a:srgbClr val="000000"/>
                </a:solidFill>
                <a:latin typeface="Lato Bold"/>
              </a:rPr>
              <a:t>UNPREDICTABILITY</a:t>
            </a:r>
          </a:p>
        </p:txBody>
      </p:sp>
      <p:sp>
        <p:nvSpPr>
          <p:cNvPr id="19" name="TextBox 19"/>
          <p:cNvSpPr txBox="1"/>
          <p:nvPr/>
        </p:nvSpPr>
        <p:spPr>
          <a:xfrm>
            <a:off x="10781401" y="2242433"/>
            <a:ext cx="2940397" cy="580390"/>
          </a:xfrm>
          <a:prstGeom prst="rect">
            <a:avLst/>
          </a:prstGeom>
        </p:spPr>
        <p:txBody>
          <a:bodyPr lIns="0" tIns="0" rIns="0" bIns="0" rtlCol="0" anchor="t">
            <a:spAutoFit/>
          </a:bodyPr>
          <a:lstStyle/>
          <a:p>
            <a:pPr algn="ctr">
              <a:lnSpc>
                <a:spcPts val="4759"/>
              </a:lnSpc>
              <a:spcBef>
                <a:spcPct val="0"/>
              </a:spcBef>
            </a:pPr>
            <a:r>
              <a:rPr lang="en-US" sz="3399" u="sng">
                <a:solidFill>
                  <a:srgbClr val="000000"/>
                </a:solidFill>
                <a:latin typeface="Lato Bold"/>
              </a:rPr>
              <a:t>DEPRIVATION</a:t>
            </a:r>
          </a:p>
        </p:txBody>
      </p:sp>
      <p:sp>
        <p:nvSpPr>
          <p:cNvPr id="20" name="TextBox 20"/>
          <p:cNvSpPr txBox="1"/>
          <p:nvPr/>
        </p:nvSpPr>
        <p:spPr>
          <a:xfrm>
            <a:off x="15572333" y="2242433"/>
            <a:ext cx="1686967" cy="580390"/>
          </a:xfrm>
          <a:prstGeom prst="rect">
            <a:avLst/>
          </a:prstGeom>
        </p:spPr>
        <p:txBody>
          <a:bodyPr lIns="0" tIns="0" rIns="0" bIns="0" rtlCol="0" anchor="t">
            <a:spAutoFit/>
          </a:bodyPr>
          <a:lstStyle/>
          <a:p>
            <a:pPr algn="ctr">
              <a:lnSpc>
                <a:spcPts val="4759"/>
              </a:lnSpc>
              <a:spcBef>
                <a:spcPct val="0"/>
              </a:spcBef>
            </a:pPr>
            <a:r>
              <a:rPr lang="en-US" sz="3399" u="sng">
                <a:solidFill>
                  <a:srgbClr val="000000"/>
                </a:solidFill>
                <a:latin typeface="Lato Bold"/>
              </a:rPr>
              <a:t>THREAT</a:t>
            </a:r>
          </a:p>
        </p:txBody>
      </p:sp>
      <p:sp>
        <p:nvSpPr>
          <p:cNvPr id="21" name="TextBox 21"/>
          <p:cNvSpPr txBox="1"/>
          <p:nvPr/>
        </p:nvSpPr>
        <p:spPr>
          <a:xfrm>
            <a:off x="8344607" y="9737153"/>
            <a:ext cx="8872314" cy="422275"/>
          </a:xfrm>
          <a:prstGeom prst="rect">
            <a:avLst/>
          </a:prstGeom>
        </p:spPr>
        <p:txBody>
          <a:bodyPr lIns="0" tIns="0" rIns="0" bIns="0" rtlCol="0" anchor="t">
            <a:spAutoFit/>
          </a:bodyPr>
          <a:lstStyle/>
          <a:p>
            <a:pPr algn="ctr">
              <a:lnSpc>
                <a:spcPts val="3499"/>
              </a:lnSpc>
              <a:spcBef>
                <a:spcPct val="0"/>
              </a:spcBef>
            </a:pPr>
            <a:r>
              <a:rPr lang="en-US" sz="2499">
                <a:solidFill>
                  <a:srgbClr val="000000"/>
                </a:solidFill>
                <a:latin typeface="Lato"/>
              </a:rPr>
              <a:t>Glynn et al. 2019; Matheny et al., 1995; McLaughlin et al., 2014</a:t>
            </a:r>
          </a:p>
        </p:txBody>
      </p:sp>
      <p:sp>
        <p:nvSpPr>
          <p:cNvPr id="22" name="TextBox 22"/>
          <p:cNvSpPr txBox="1"/>
          <p:nvPr/>
        </p:nvSpPr>
        <p:spPr>
          <a:xfrm>
            <a:off x="620900" y="5830840"/>
            <a:ext cx="3533504" cy="1298575"/>
          </a:xfrm>
          <a:prstGeom prst="rect">
            <a:avLst/>
          </a:prstGeom>
        </p:spPr>
        <p:txBody>
          <a:bodyPr lIns="0" tIns="0" rIns="0" bIns="0" rtlCol="0" anchor="t">
            <a:spAutoFit/>
          </a:bodyPr>
          <a:lstStyle/>
          <a:p>
            <a:pPr algn="ctr">
              <a:lnSpc>
                <a:spcPts val="3499"/>
              </a:lnSpc>
              <a:spcBef>
                <a:spcPct val="0"/>
              </a:spcBef>
            </a:pPr>
            <a:r>
              <a:rPr lang="en-US" sz="2499">
                <a:solidFill>
                  <a:srgbClr val="000000"/>
                </a:solidFill>
                <a:latin typeface="Lato Italics"/>
              </a:rPr>
              <a:t>"At least one of my caregivers changed jobs frequently."</a:t>
            </a:r>
          </a:p>
        </p:txBody>
      </p:sp>
      <p:sp>
        <p:nvSpPr>
          <p:cNvPr id="23" name="TextBox 23"/>
          <p:cNvSpPr txBox="1"/>
          <p:nvPr/>
        </p:nvSpPr>
        <p:spPr>
          <a:xfrm>
            <a:off x="5171489" y="5830840"/>
            <a:ext cx="3533504" cy="1298575"/>
          </a:xfrm>
          <a:prstGeom prst="rect">
            <a:avLst/>
          </a:prstGeom>
        </p:spPr>
        <p:txBody>
          <a:bodyPr lIns="0" tIns="0" rIns="0" bIns="0" rtlCol="0" anchor="t">
            <a:spAutoFit/>
          </a:bodyPr>
          <a:lstStyle/>
          <a:p>
            <a:pPr algn="ctr">
              <a:lnSpc>
                <a:spcPts val="3499"/>
              </a:lnSpc>
              <a:spcBef>
                <a:spcPct val="0"/>
              </a:spcBef>
            </a:pPr>
            <a:r>
              <a:rPr lang="en-US" sz="2499">
                <a:solidFill>
                  <a:srgbClr val="000000"/>
                </a:solidFill>
                <a:latin typeface="Lato Italics"/>
              </a:rPr>
              <a:t>"At home we can talk to each other without being interrupted."</a:t>
            </a:r>
          </a:p>
        </p:txBody>
      </p:sp>
      <p:sp>
        <p:nvSpPr>
          <p:cNvPr id="24" name="TextBox 24"/>
          <p:cNvSpPr txBox="1"/>
          <p:nvPr/>
        </p:nvSpPr>
        <p:spPr>
          <a:xfrm>
            <a:off x="10188294" y="5830840"/>
            <a:ext cx="3533504" cy="1298575"/>
          </a:xfrm>
          <a:prstGeom prst="rect">
            <a:avLst/>
          </a:prstGeom>
        </p:spPr>
        <p:txBody>
          <a:bodyPr lIns="0" tIns="0" rIns="0" bIns="0" rtlCol="0" anchor="t">
            <a:spAutoFit/>
          </a:bodyPr>
          <a:lstStyle/>
          <a:p>
            <a:pPr algn="ctr">
              <a:lnSpc>
                <a:spcPts val="3499"/>
              </a:lnSpc>
              <a:spcBef>
                <a:spcPct val="0"/>
              </a:spcBef>
            </a:pPr>
            <a:r>
              <a:rPr lang="en-US" sz="2499">
                <a:solidFill>
                  <a:srgbClr val="000000"/>
                </a:solidFill>
                <a:latin typeface="Lato Italics"/>
              </a:rPr>
              <a:t>"How often did you not have regular meals to eat?"</a:t>
            </a:r>
          </a:p>
        </p:txBody>
      </p:sp>
      <p:sp>
        <p:nvSpPr>
          <p:cNvPr id="25" name="TextBox 25"/>
          <p:cNvSpPr txBox="1"/>
          <p:nvPr/>
        </p:nvSpPr>
        <p:spPr>
          <a:xfrm>
            <a:off x="14210058" y="5830840"/>
            <a:ext cx="3533504" cy="1298575"/>
          </a:xfrm>
          <a:prstGeom prst="rect">
            <a:avLst/>
          </a:prstGeom>
        </p:spPr>
        <p:txBody>
          <a:bodyPr lIns="0" tIns="0" rIns="0" bIns="0" rtlCol="0" anchor="t">
            <a:spAutoFit/>
          </a:bodyPr>
          <a:lstStyle/>
          <a:p>
            <a:pPr algn="ctr">
              <a:lnSpc>
                <a:spcPts val="3499"/>
              </a:lnSpc>
              <a:spcBef>
                <a:spcPct val="0"/>
              </a:spcBef>
            </a:pPr>
            <a:r>
              <a:rPr lang="en-US" sz="2499">
                <a:solidFill>
                  <a:srgbClr val="000000"/>
                </a:solidFill>
                <a:latin typeface="Lato Italics"/>
              </a:rPr>
              <a:t>"How often did a caregiver threaten to abandon you as a child?"</a:t>
            </a:r>
          </a:p>
        </p:txBody>
      </p:sp>
      <p:sp>
        <p:nvSpPr>
          <p:cNvPr id="26" name="TextBox 26"/>
          <p:cNvSpPr txBox="1"/>
          <p:nvPr/>
        </p:nvSpPr>
        <p:spPr>
          <a:xfrm>
            <a:off x="142842" y="9723740"/>
            <a:ext cx="3533504" cy="422275"/>
          </a:xfrm>
          <a:prstGeom prst="rect">
            <a:avLst/>
          </a:prstGeom>
        </p:spPr>
        <p:txBody>
          <a:bodyPr lIns="0" tIns="0" rIns="0" bIns="0" rtlCol="0" anchor="t">
            <a:spAutoFit/>
          </a:bodyPr>
          <a:lstStyle/>
          <a:p>
            <a:pPr algn="ctr">
              <a:lnSpc>
                <a:spcPts val="3499"/>
              </a:lnSpc>
              <a:spcBef>
                <a:spcPct val="0"/>
              </a:spcBef>
            </a:pPr>
            <a:r>
              <a:rPr lang="en-US" sz="2499" dirty="0">
                <a:solidFill>
                  <a:srgbClr val="000000"/>
                </a:solidFill>
                <a:latin typeface="Lato Italics"/>
              </a:rPr>
              <a:t>Childhood (6-12)</a:t>
            </a:r>
          </a:p>
        </p:txBody>
      </p:sp>
      <p:sp>
        <p:nvSpPr>
          <p:cNvPr id="27" name="TextBox 27"/>
          <p:cNvSpPr txBox="1"/>
          <p:nvPr/>
        </p:nvSpPr>
        <p:spPr>
          <a:xfrm>
            <a:off x="3404736" y="9723740"/>
            <a:ext cx="3533504" cy="422275"/>
          </a:xfrm>
          <a:prstGeom prst="rect">
            <a:avLst/>
          </a:prstGeom>
        </p:spPr>
        <p:txBody>
          <a:bodyPr lIns="0" tIns="0" rIns="0" bIns="0" rtlCol="0" anchor="t">
            <a:spAutoFit/>
          </a:bodyPr>
          <a:lstStyle/>
          <a:p>
            <a:pPr algn="ctr">
              <a:lnSpc>
                <a:spcPts val="3499"/>
              </a:lnSpc>
              <a:spcBef>
                <a:spcPct val="0"/>
              </a:spcBef>
            </a:pPr>
            <a:r>
              <a:rPr lang="en-US" sz="2499" dirty="0">
                <a:solidFill>
                  <a:srgbClr val="000000"/>
                </a:solidFill>
                <a:latin typeface="Lato Italics"/>
              </a:rPr>
              <a:t>Adolescence (13-18)</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886</TotalTime>
  <Words>1555</Words>
  <Application>Microsoft Macintosh PowerPoint</Application>
  <PresentationFormat>Custom</PresentationFormat>
  <Paragraphs>148</Paragraphs>
  <Slides>20</Slides>
  <Notes>7</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20</vt:i4>
      </vt:variant>
    </vt:vector>
  </HeadingPairs>
  <TitlesOfParts>
    <vt:vector size="30" baseType="lpstr">
      <vt:lpstr>Lato Italics</vt:lpstr>
      <vt:lpstr>Lato</vt:lpstr>
      <vt:lpstr>Montserrat Light Bold</vt:lpstr>
      <vt:lpstr>Arial</vt:lpstr>
      <vt:lpstr>Montserrat Light</vt:lpstr>
      <vt:lpstr>Lato Bold</vt:lpstr>
      <vt:lpstr>Lato Bold Italics</vt:lpstr>
      <vt:lpstr>Canva Sans</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AIMS Talk ICMPC</dc:title>
  <cp:lastModifiedBy>Nicholas Kathios</cp:lastModifiedBy>
  <cp:revision>3</cp:revision>
  <dcterms:created xsi:type="dcterms:W3CDTF">2006-08-16T00:00:00Z</dcterms:created>
  <dcterms:modified xsi:type="dcterms:W3CDTF">2023-08-15T13:30:08Z</dcterms:modified>
  <dc:identifier>DAFpMvNdCwQ</dc:identifier>
</cp:coreProperties>
</file>